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9"/>
  </p:notesMasterIdLst>
  <p:sldIdLst>
    <p:sldId id="256" r:id="rId2"/>
    <p:sldId id="292" r:id="rId3"/>
    <p:sldId id="257" r:id="rId4"/>
    <p:sldId id="282" r:id="rId5"/>
    <p:sldId id="293" r:id="rId6"/>
    <p:sldId id="268" r:id="rId7"/>
    <p:sldId id="258" r:id="rId8"/>
    <p:sldId id="269" r:id="rId9"/>
    <p:sldId id="296" r:id="rId10"/>
    <p:sldId id="270" r:id="rId11"/>
    <p:sldId id="262" r:id="rId12"/>
    <p:sldId id="265" r:id="rId13"/>
    <p:sldId id="294" r:id="rId14"/>
    <p:sldId id="295" r:id="rId15"/>
    <p:sldId id="281" r:id="rId16"/>
    <p:sldId id="298" r:id="rId17"/>
    <p:sldId id="266" r:id="rId18"/>
    <p:sldId id="285" r:id="rId19"/>
    <p:sldId id="302" r:id="rId20"/>
    <p:sldId id="264" r:id="rId21"/>
    <p:sldId id="267" r:id="rId22"/>
    <p:sldId id="287" r:id="rId23"/>
    <p:sldId id="280" r:id="rId24"/>
    <p:sldId id="289" r:id="rId25"/>
    <p:sldId id="291" r:id="rId26"/>
    <p:sldId id="286" r:id="rId27"/>
    <p:sldId id="272" r:id="rId28"/>
    <p:sldId id="300" r:id="rId29"/>
    <p:sldId id="299" r:id="rId30"/>
    <p:sldId id="273" r:id="rId31"/>
    <p:sldId id="301" r:id="rId32"/>
    <p:sldId id="274" r:id="rId33"/>
    <p:sldId id="297" r:id="rId34"/>
    <p:sldId id="276" r:id="rId35"/>
    <p:sldId id="277" r:id="rId36"/>
    <p:sldId id="278" r:id="rId37"/>
    <p:sldId id="279" r:id="rId38"/>
  </p:sldIdLst>
  <p:sldSz cx="9144000" cy="6858000" type="screen4x3"/>
  <p:notesSz cx="7099300" cy="10234613"/>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4660"/>
  </p:normalViewPr>
  <p:slideViewPr>
    <p:cSldViewPr snapToGrid="0" snapToObjects="1">
      <p:cViewPr varScale="1">
        <p:scale>
          <a:sx n="140" d="100"/>
          <a:sy n="140" d="100"/>
        </p:scale>
        <p:origin x="-192" y="-96"/>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4410"/>
    </p:cViewPr>
  </p:sorter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notesMaster" Target="notesMasters/notesMaster1.xml"/><Relationship Id="rId40" Type="http://schemas.openxmlformats.org/officeDocument/2006/relationships/printerSettings" Target="printerSettings/printerSettings1.bin"/><Relationship Id="rId41" Type="http://schemas.openxmlformats.org/officeDocument/2006/relationships/presProps" Target="presProps.xml"/><Relationship Id="rId42" Type="http://schemas.openxmlformats.org/officeDocument/2006/relationships/viewProps" Target="viewProps.xml"/><Relationship Id="rId43" Type="http://schemas.openxmlformats.org/officeDocument/2006/relationships/theme" Target="theme/theme1.xml"/><Relationship Id="rId4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endParaRPr lang="en-US"/>
          </a:p>
        </p:txBody>
      </p:sp>
      <p:sp>
        <p:nvSpPr>
          <p:cNvPr id="3" name="Espaço Reservado para Data 2"/>
          <p:cNvSpPr>
            <a:spLocks noGrp="1"/>
          </p:cNvSpPr>
          <p:nvPr>
            <p:ph type="dt" idx="1"/>
          </p:nvPr>
        </p:nvSpPr>
        <p:spPr>
          <a:xfrm>
            <a:off x="4021294" y="0"/>
            <a:ext cx="3076363" cy="513508"/>
          </a:xfrm>
          <a:prstGeom prst="rect">
            <a:avLst/>
          </a:prstGeom>
        </p:spPr>
        <p:txBody>
          <a:bodyPr vert="horz" lIns="99048" tIns="49524" rIns="99048" bIns="49524" rtlCol="0"/>
          <a:lstStyle>
            <a:lvl1pPr algn="r">
              <a:defRPr sz="1300"/>
            </a:lvl1pPr>
          </a:lstStyle>
          <a:p>
            <a:fld id="{3CB7ECFB-0C97-42B8-A214-1A3B1564A7C6}" type="datetimeFigureOut">
              <a:rPr lang="en-US" smtClean="0"/>
              <a:pPr/>
              <a:t>17/06/15</a:t>
            </a:fld>
            <a:endParaRPr lang="en-US"/>
          </a:p>
        </p:txBody>
      </p:sp>
      <p:sp>
        <p:nvSpPr>
          <p:cNvPr id="4" name="Espaço Reservado para Imagem de Slide 3"/>
          <p:cNvSpPr>
            <a:spLocks noGrp="1" noRot="1" noChangeAspect="1"/>
          </p:cNvSpPr>
          <p:nvPr>
            <p:ph type="sldImg" idx="2"/>
          </p:nvPr>
        </p:nvSpPr>
        <p:spPr>
          <a:xfrm>
            <a:off x="1247775" y="1279525"/>
            <a:ext cx="4603750" cy="3454400"/>
          </a:xfrm>
          <a:prstGeom prst="rect">
            <a:avLst/>
          </a:prstGeom>
          <a:noFill/>
          <a:ln w="12700">
            <a:solidFill>
              <a:prstClr val="black"/>
            </a:solidFill>
          </a:ln>
        </p:spPr>
        <p:txBody>
          <a:bodyPr vert="horz" lIns="99048" tIns="49524" rIns="99048" bIns="49524" rtlCol="0" anchor="ctr"/>
          <a:lstStyle/>
          <a:p>
            <a:endParaRPr lang="en-US"/>
          </a:p>
        </p:txBody>
      </p:sp>
      <p:sp>
        <p:nvSpPr>
          <p:cNvPr id="5" name="Espaço Reservado para Anotações 4"/>
          <p:cNvSpPr>
            <a:spLocks noGrp="1"/>
          </p:cNvSpPr>
          <p:nvPr>
            <p:ph type="body" sz="quarter" idx="3"/>
          </p:nvPr>
        </p:nvSpPr>
        <p:spPr>
          <a:xfrm>
            <a:off x="709930" y="4925407"/>
            <a:ext cx="5679440" cy="4029879"/>
          </a:xfrm>
          <a:prstGeom prst="rect">
            <a:avLst/>
          </a:prstGeom>
        </p:spPr>
        <p:txBody>
          <a:bodyPr vert="horz" lIns="99048" tIns="49524" rIns="99048" bIns="49524" rtlCol="0"/>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a:p>
        </p:txBody>
      </p:sp>
      <p:sp>
        <p:nvSpPr>
          <p:cNvPr id="6" name="Espaço Reservado para Rodapé 5"/>
          <p:cNvSpPr>
            <a:spLocks noGrp="1"/>
          </p:cNvSpPr>
          <p:nvPr>
            <p:ph type="ftr" sz="quarter" idx="4"/>
          </p:nvPr>
        </p:nvSpPr>
        <p:spPr>
          <a:xfrm>
            <a:off x="0" y="9721107"/>
            <a:ext cx="3076363" cy="513507"/>
          </a:xfrm>
          <a:prstGeom prst="rect">
            <a:avLst/>
          </a:prstGeom>
        </p:spPr>
        <p:txBody>
          <a:bodyPr vert="horz" lIns="99048" tIns="49524" rIns="99048" bIns="49524" rtlCol="0" anchor="b"/>
          <a:lstStyle>
            <a:lvl1pPr algn="l">
              <a:defRPr sz="1300"/>
            </a:lvl1pPr>
          </a:lstStyle>
          <a:p>
            <a:endParaRPr lang="en-US"/>
          </a:p>
        </p:txBody>
      </p:sp>
      <p:sp>
        <p:nvSpPr>
          <p:cNvPr id="7" name="Espaço Reservado para Número de Slide 6"/>
          <p:cNvSpPr>
            <a:spLocks noGrp="1"/>
          </p:cNvSpPr>
          <p:nvPr>
            <p:ph type="sldNum" sz="quarter" idx="5"/>
          </p:nvPr>
        </p:nvSpPr>
        <p:spPr>
          <a:xfrm>
            <a:off x="4021294" y="9721107"/>
            <a:ext cx="3076363" cy="513507"/>
          </a:xfrm>
          <a:prstGeom prst="rect">
            <a:avLst/>
          </a:prstGeom>
        </p:spPr>
        <p:txBody>
          <a:bodyPr vert="horz" lIns="99048" tIns="49524" rIns="99048" bIns="49524" rtlCol="0" anchor="b"/>
          <a:lstStyle>
            <a:lvl1pPr algn="r">
              <a:defRPr sz="1300"/>
            </a:lvl1pPr>
          </a:lstStyle>
          <a:p>
            <a:fld id="{AFACA9B3-72FF-44BD-9F21-12198092320A}" type="slidenum">
              <a:rPr lang="en-US" smtClean="0"/>
              <a:pPr/>
              <a:t>‹#›</a:t>
            </a:fld>
            <a:endParaRPr lang="en-US"/>
          </a:p>
        </p:txBody>
      </p:sp>
    </p:spTree>
    <p:extLst>
      <p:ext uri="{BB962C8B-B14F-4D97-AF65-F5344CB8AC3E}">
        <p14:creationId xmlns:p14="http://schemas.microsoft.com/office/powerpoint/2010/main" val="35442739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en-US" dirty="0"/>
          </a:p>
        </p:txBody>
      </p:sp>
      <p:sp>
        <p:nvSpPr>
          <p:cNvPr id="4" name="Espaço Reservado para Número de Slide 3"/>
          <p:cNvSpPr>
            <a:spLocks noGrp="1"/>
          </p:cNvSpPr>
          <p:nvPr>
            <p:ph type="sldNum" sz="quarter" idx="10"/>
          </p:nvPr>
        </p:nvSpPr>
        <p:spPr/>
        <p:txBody>
          <a:bodyPr/>
          <a:lstStyle/>
          <a:p>
            <a:fld id="{AFACA9B3-72FF-44BD-9F21-12198092320A}" type="slidenum">
              <a:rPr lang="en-US" smtClean="0"/>
              <a:pPr/>
              <a:t>14</a:t>
            </a:fld>
            <a:endParaRPr lang="en-US"/>
          </a:p>
        </p:txBody>
      </p:sp>
    </p:spTree>
    <p:extLst>
      <p:ext uri="{BB962C8B-B14F-4D97-AF65-F5344CB8AC3E}">
        <p14:creationId xmlns:p14="http://schemas.microsoft.com/office/powerpoint/2010/main" val="42917667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x-none"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x-none" smtClean="0"/>
              <a:t>Click to edit Master subtitle style</a:t>
            </a:r>
            <a:endParaRPr lang="en-US"/>
          </a:p>
        </p:txBody>
      </p:sp>
      <p:sp>
        <p:nvSpPr>
          <p:cNvPr id="4" name="Date Placeholder 3"/>
          <p:cNvSpPr>
            <a:spLocks noGrp="1"/>
          </p:cNvSpPr>
          <p:nvPr>
            <p:ph type="dt" sz="half" idx="10"/>
          </p:nvPr>
        </p:nvSpPr>
        <p:spPr/>
        <p:txBody>
          <a:bodyPr/>
          <a:lstStyle/>
          <a:p>
            <a:fld id="{23536AE1-759A-D740-86DE-3D3EEEA597B6}" type="datetimeFigureOut">
              <a:rPr lang="en-US" smtClean="0"/>
              <a:pPr/>
              <a:t>17/06/15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333E3D-5029-6648-9196-C622C085E010}" type="slidenum">
              <a:rPr lang="en-US" smtClean="0"/>
              <a:pPr/>
              <a:t>‹#›</a:t>
            </a:fld>
            <a:endParaRPr lang="en-US"/>
          </a:p>
        </p:txBody>
      </p:sp>
    </p:spTree>
    <p:extLst>
      <p:ext uri="{BB962C8B-B14F-4D97-AF65-F5344CB8AC3E}">
        <p14:creationId xmlns:p14="http://schemas.microsoft.com/office/powerpoint/2010/main" val="40797523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Date Placeholder 3"/>
          <p:cNvSpPr>
            <a:spLocks noGrp="1"/>
          </p:cNvSpPr>
          <p:nvPr>
            <p:ph type="dt" sz="half" idx="10"/>
          </p:nvPr>
        </p:nvSpPr>
        <p:spPr/>
        <p:txBody>
          <a:bodyPr/>
          <a:lstStyle/>
          <a:p>
            <a:fld id="{23536AE1-759A-D740-86DE-3D3EEEA597B6}" type="datetimeFigureOut">
              <a:rPr lang="en-US" smtClean="0"/>
              <a:pPr/>
              <a:t>17/06/15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333E3D-5029-6648-9196-C622C085E010}" type="slidenum">
              <a:rPr lang="en-US" smtClean="0"/>
              <a:pPr/>
              <a:t>‹#›</a:t>
            </a:fld>
            <a:endParaRPr lang="en-US"/>
          </a:p>
        </p:txBody>
      </p:sp>
    </p:spTree>
    <p:extLst>
      <p:ext uri="{BB962C8B-B14F-4D97-AF65-F5344CB8AC3E}">
        <p14:creationId xmlns:p14="http://schemas.microsoft.com/office/powerpoint/2010/main" val="6094422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x-none"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Date Placeholder 3"/>
          <p:cNvSpPr>
            <a:spLocks noGrp="1"/>
          </p:cNvSpPr>
          <p:nvPr>
            <p:ph type="dt" sz="half" idx="10"/>
          </p:nvPr>
        </p:nvSpPr>
        <p:spPr/>
        <p:txBody>
          <a:bodyPr/>
          <a:lstStyle/>
          <a:p>
            <a:fld id="{23536AE1-759A-D740-86DE-3D3EEEA597B6}" type="datetimeFigureOut">
              <a:rPr lang="en-US" smtClean="0"/>
              <a:pPr/>
              <a:t>17/06/15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333E3D-5029-6648-9196-C622C085E010}" type="slidenum">
              <a:rPr lang="en-US" smtClean="0"/>
              <a:pPr/>
              <a:t>‹#›</a:t>
            </a:fld>
            <a:endParaRPr lang="en-US"/>
          </a:p>
        </p:txBody>
      </p:sp>
    </p:spTree>
    <p:extLst>
      <p:ext uri="{BB962C8B-B14F-4D97-AF65-F5344CB8AC3E}">
        <p14:creationId xmlns:p14="http://schemas.microsoft.com/office/powerpoint/2010/main" val="8533723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smtClean="0"/>
              <a:t>Click to edit Master title style</a:t>
            </a:r>
            <a:endParaRPr lang="en-US"/>
          </a:p>
        </p:txBody>
      </p:sp>
      <p:sp>
        <p:nvSpPr>
          <p:cNvPr id="3" name="Content Placeholder 2"/>
          <p:cNvSpPr>
            <a:spLocks noGrp="1"/>
          </p:cNvSpPr>
          <p:nvPr>
            <p:ph idx="1"/>
          </p:nvPr>
        </p:nvSpPr>
        <p:spPr/>
        <p:txBody>
          <a:body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Date Placeholder 3"/>
          <p:cNvSpPr>
            <a:spLocks noGrp="1"/>
          </p:cNvSpPr>
          <p:nvPr>
            <p:ph type="dt" sz="half" idx="10"/>
          </p:nvPr>
        </p:nvSpPr>
        <p:spPr/>
        <p:txBody>
          <a:bodyPr/>
          <a:lstStyle/>
          <a:p>
            <a:fld id="{23536AE1-759A-D740-86DE-3D3EEEA597B6}" type="datetimeFigureOut">
              <a:rPr lang="en-US" smtClean="0"/>
              <a:pPr/>
              <a:t>17/06/15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333E3D-5029-6648-9196-C622C085E010}" type="slidenum">
              <a:rPr lang="en-US" smtClean="0"/>
              <a:pPr/>
              <a:t>‹#›</a:t>
            </a:fld>
            <a:endParaRPr lang="en-US"/>
          </a:p>
        </p:txBody>
      </p:sp>
    </p:spTree>
    <p:extLst>
      <p:ext uri="{BB962C8B-B14F-4D97-AF65-F5344CB8AC3E}">
        <p14:creationId xmlns:p14="http://schemas.microsoft.com/office/powerpoint/2010/main" val="7836944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x-none"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x-none" smtClean="0"/>
              <a:t>Click to edit Master text styles</a:t>
            </a:r>
          </a:p>
        </p:txBody>
      </p:sp>
      <p:sp>
        <p:nvSpPr>
          <p:cNvPr id="4" name="Date Placeholder 3"/>
          <p:cNvSpPr>
            <a:spLocks noGrp="1"/>
          </p:cNvSpPr>
          <p:nvPr>
            <p:ph type="dt" sz="half" idx="10"/>
          </p:nvPr>
        </p:nvSpPr>
        <p:spPr/>
        <p:txBody>
          <a:bodyPr/>
          <a:lstStyle/>
          <a:p>
            <a:fld id="{23536AE1-759A-D740-86DE-3D3EEEA597B6}" type="datetimeFigureOut">
              <a:rPr lang="en-US" smtClean="0"/>
              <a:pPr/>
              <a:t>17/06/15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333E3D-5029-6648-9196-C622C085E010}" type="slidenum">
              <a:rPr lang="en-US" smtClean="0"/>
              <a:pPr/>
              <a:t>‹#›</a:t>
            </a:fld>
            <a:endParaRPr lang="en-US"/>
          </a:p>
        </p:txBody>
      </p:sp>
    </p:spTree>
    <p:extLst>
      <p:ext uri="{BB962C8B-B14F-4D97-AF65-F5344CB8AC3E}">
        <p14:creationId xmlns:p14="http://schemas.microsoft.com/office/powerpoint/2010/main" val="36372473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5" name="Date Placeholder 4"/>
          <p:cNvSpPr>
            <a:spLocks noGrp="1"/>
          </p:cNvSpPr>
          <p:nvPr>
            <p:ph type="dt" sz="half" idx="10"/>
          </p:nvPr>
        </p:nvSpPr>
        <p:spPr/>
        <p:txBody>
          <a:bodyPr/>
          <a:lstStyle/>
          <a:p>
            <a:fld id="{23536AE1-759A-D740-86DE-3D3EEEA597B6}" type="datetimeFigureOut">
              <a:rPr lang="en-US" smtClean="0"/>
              <a:pPr/>
              <a:t>17/06/15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7333E3D-5029-6648-9196-C622C085E010}" type="slidenum">
              <a:rPr lang="en-US" smtClean="0"/>
              <a:pPr/>
              <a:t>‹#›</a:t>
            </a:fld>
            <a:endParaRPr lang="en-US"/>
          </a:p>
        </p:txBody>
      </p:sp>
    </p:spTree>
    <p:extLst>
      <p:ext uri="{BB962C8B-B14F-4D97-AF65-F5344CB8AC3E}">
        <p14:creationId xmlns:p14="http://schemas.microsoft.com/office/powerpoint/2010/main" val="9881110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x-none"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x-none"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x-none"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7" name="Date Placeholder 6"/>
          <p:cNvSpPr>
            <a:spLocks noGrp="1"/>
          </p:cNvSpPr>
          <p:nvPr>
            <p:ph type="dt" sz="half" idx="10"/>
          </p:nvPr>
        </p:nvSpPr>
        <p:spPr/>
        <p:txBody>
          <a:bodyPr/>
          <a:lstStyle/>
          <a:p>
            <a:fld id="{23536AE1-759A-D740-86DE-3D3EEEA597B6}" type="datetimeFigureOut">
              <a:rPr lang="en-US" smtClean="0"/>
              <a:pPr/>
              <a:t>17/06/15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7333E3D-5029-6648-9196-C622C085E010}" type="slidenum">
              <a:rPr lang="en-US" smtClean="0"/>
              <a:pPr/>
              <a:t>‹#›</a:t>
            </a:fld>
            <a:endParaRPr lang="en-US"/>
          </a:p>
        </p:txBody>
      </p:sp>
    </p:spTree>
    <p:extLst>
      <p:ext uri="{BB962C8B-B14F-4D97-AF65-F5344CB8AC3E}">
        <p14:creationId xmlns:p14="http://schemas.microsoft.com/office/powerpoint/2010/main" val="28225822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smtClean="0"/>
              <a:t>Click to edit Master title style</a:t>
            </a:r>
            <a:endParaRPr lang="en-US"/>
          </a:p>
        </p:txBody>
      </p:sp>
      <p:sp>
        <p:nvSpPr>
          <p:cNvPr id="3" name="Date Placeholder 2"/>
          <p:cNvSpPr>
            <a:spLocks noGrp="1"/>
          </p:cNvSpPr>
          <p:nvPr>
            <p:ph type="dt" sz="half" idx="10"/>
          </p:nvPr>
        </p:nvSpPr>
        <p:spPr/>
        <p:txBody>
          <a:bodyPr/>
          <a:lstStyle/>
          <a:p>
            <a:fld id="{23536AE1-759A-D740-86DE-3D3EEEA597B6}" type="datetimeFigureOut">
              <a:rPr lang="en-US" smtClean="0"/>
              <a:pPr/>
              <a:t>17/06/15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7333E3D-5029-6648-9196-C622C085E010}" type="slidenum">
              <a:rPr lang="en-US" smtClean="0"/>
              <a:pPr/>
              <a:t>‹#›</a:t>
            </a:fld>
            <a:endParaRPr lang="en-US"/>
          </a:p>
        </p:txBody>
      </p:sp>
    </p:spTree>
    <p:extLst>
      <p:ext uri="{BB962C8B-B14F-4D97-AF65-F5344CB8AC3E}">
        <p14:creationId xmlns:p14="http://schemas.microsoft.com/office/powerpoint/2010/main" val="33642487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3536AE1-759A-D740-86DE-3D3EEEA597B6}" type="datetimeFigureOut">
              <a:rPr lang="en-US" smtClean="0"/>
              <a:pPr/>
              <a:t>17/06/15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7333E3D-5029-6648-9196-C622C085E010}" type="slidenum">
              <a:rPr lang="en-US" smtClean="0"/>
              <a:pPr/>
              <a:t>‹#›</a:t>
            </a:fld>
            <a:endParaRPr lang="en-US"/>
          </a:p>
        </p:txBody>
      </p:sp>
    </p:spTree>
    <p:extLst>
      <p:ext uri="{BB962C8B-B14F-4D97-AF65-F5344CB8AC3E}">
        <p14:creationId xmlns:p14="http://schemas.microsoft.com/office/powerpoint/2010/main" val="34491002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x-none"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x-none" smtClean="0"/>
              <a:t>Click to edit Master text styles</a:t>
            </a:r>
          </a:p>
        </p:txBody>
      </p:sp>
      <p:sp>
        <p:nvSpPr>
          <p:cNvPr id="5" name="Date Placeholder 4"/>
          <p:cNvSpPr>
            <a:spLocks noGrp="1"/>
          </p:cNvSpPr>
          <p:nvPr>
            <p:ph type="dt" sz="half" idx="10"/>
          </p:nvPr>
        </p:nvSpPr>
        <p:spPr/>
        <p:txBody>
          <a:bodyPr/>
          <a:lstStyle/>
          <a:p>
            <a:fld id="{23536AE1-759A-D740-86DE-3D3EEEA597B6}" type="datetimeFigureOut">
              <a:rPr lang="en-US" smtClean="0"/>
              <a:pPr/>
              <a:t>17/06/15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7333E3D-5029-6648-9196-C622C085E010}" type="slidenum">
              <a:rPr lang="en-US" smtClean="0"/>
              <a:pPr/>
              <a:t>‹#›</a:t>
            </a:fld>
            <a:endParaRPr lang="en-US"/>
          </a:p>
        </p:txBody>
      </p:sp>
    </p:spTree>
    <p:extLst>
      <p:ext uri="{BB962C8B-B14F-4D97-AF65-F5344CB8AC3E}">
        <p14:creationId xmlns:p14="http://schemas.microsoft.com/office/powerpoint/2010/main" val="9044011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x-none"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x-none" smtClean="0"/>
              <a:t>Click to edit Master text styles</a:t>
            </a:r>
          </a:p>
        </p:txBody>
      </p:sp>
      <p:sp>
        <p:nvSpPr>
          <p:cNvPr id="5" name="Date Placeholder 4"/>
          <p:cNvSpPr>
            <a:spLocks noGrp="1"/>
          </p:cNvSpPr>
          <p:nvPr>
            <p:ph type="dt" sz="half" idx="10"/>
          </p:nvPr>
        </p:nvSpPr>
        <p:spPr/>
        <p:txBody>
          <a:bodyPr/>
          <a:lstStyle/>
          <a:p>
            <a:fld id="{23536AE1-759A-D740-86DE-3D3EEEA597B6}" type="datetimeFigureOut">
              <a:rPr lang="en-US" smtClean="0"/>
              <a:pPr/>
              <a:t>17/06/15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7333E3D-5029-6648-9196-C622C085E010}" type="slidenum">
              <a:rPr lang="en-US" smtClean="0"/>
              <a:pPr/>
              <a:t>‹#›</a:t>
            </a:fld>
            <a:endParaRPr lang="en-US"/>
          </a:p>
        </p:txBody>
      </p:sp>
    </p:spTree>
    <p:extLst>
      <p:ext uri="{BB962C8B-B14F-4D97-AF65-F5344CB8AC3E}">
        <p14:creationId xmlns:p14="http://schemas.microsoft.com/office/powerpoint/2010/main" val="3478776684"/>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x-none"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3536AE1-759A-D740-86DE-3D3EEEA597B6}" type="datetimeFigureOut">
              <a:rPr lang="en-US" smtClean="0"/>
              <a:pPr/>
              <a:t>17/06/15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7333E3D-5029-6648-9196-C622C085E010}" type="slidenum">
              <a:rPr lang="en-US" smtClean="0"/>
              <a:pPr/>
              <a:t>‹#›</a:t>
            </a:fld>
            <a:endParaRPr lang="en-US"/>
          </a:p>
        </p:txBody>
      </p:sp>
    </p:spTree>
    <p:extLst>
      <p:ext uri="{BB962C8B-B14F-4D97-AF65-F5344CB8AC3E}">
        <p14:creationId xmlns:p14="http://schemas.microsoft.com/office/powerpoint/2010/main" val="151170424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jpe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6.png"/><Relationship Id="rId3" Type="http://schemas.openxmlformats.org/officeDocument/2006/relationships/image" Target="../media/image17.png"/></Relationships>
</file>

<file path=ppt/slides/_rels/slide34.xml.rels><?xml version="1.0" encoding="UTF-8" standalone="yes"?>
<Relationships xmlns="http://schemas.openxmlformats.org/package/2006/relationships"><Relationship Id="rId3" Type="http://schemas.openxmlformats.org/officeDocument/2006/relationships/image" Target="../media/image19.jpeg"/><Relationship Id="rId4" Type="http://schemas.openxmlformats.org/officeDocument/2006/relationships/image" Target="../media/image20.jpeg"/><Relationship Id="rId5" Type="http://schemas.openxmlformats.org/officeDocument/2006/relationships/image" Target="../media/image21.jpeg"/><Relationship Id="rId1" Type="http://schemas.openxmlformats.org/officeDocument/2006/relationships/slideLayout" Target="../slideLayouts/slideLayout2.xml"/><Relationship Id="rId2" Type="http://schemas.openxmlformats.org/officeDocument/2006/relationships/image" Target="../media/image18.jpeg"/></Relationships>
</file>

<file path=ppt/slides/_rels/slide35.xml.rels><?xml version="1.0" encoding="UTF-8" standalone="yes"?>
<Relationships xmlns="http://schemas.openxmlformats.org/package/2006/relationships"><Relationship Id="rId3" Type="http://schemas.openxmlformats.org/officeDocument/2006/relationships/image" Target="../media/image23.jpeg"/><Relationship Id="rId4" Type="http://schemas.openxmlformats.org/officeDocument/2006/relationships/image" Target="../media/image24.jpeg"/><Relationship Id="rId1" Type="http://schemas.openxmlformats.org/officeDocument/2006/relationships/slideLayout" Target="../slideLayouts/slideLayout2.xml"/><Relationship Id="rId2" Type="http://schemas.openxmlformats.org/officeDocument/2006/relationships/image" Target="../media/image22.jpeg"/></Relationships>
</file>

<file path=ppt/slides/_rels/slide36.xml.rels><?xml version="1.0" encoding="UTF-8" standalone="yes"?>
<Relationships xmlns="http://schemas.openxmlformats.org/package/2006/relationships"><Relationship Id="rId3" Type="http://schemas.openxmlformats.org/officeDocument/2006/relationships/image" Target="../media/image26.jpeg"/><Relationship Id="rId4" Type="http://schemas.openxmlformats.org/officeDocument/2006/relationships/image" Target="../media/image27.jpeg"/><Relationship Id="rId1" Type="http://schemas.openxmlformats.org/officeDocument/2006/relationships/slideLayout" Target="../slideLayouts/slideLayout2.xml"/><Relationship Id="rId2" Type="http://schemas.openxmlformats.org/officeDocument/2006/relationships/image" Target="../media/image25.jpe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jpeg"/><Relationship Id="rId3" Type="http://schemas.openxmlformats.org/officeDocument/2006/relationships/image" Target="../media/image29.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png"/><Relationship Id="rId3"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65471" y="2260103"/>
            <a:ext cx="7772400" cy="1470025"/>
          </a:xfrm>
        </p:spPr>
        <p:txBody>
          <a:bodyPr>
            <a:normAutofit/>
          </a:bodyPr>
          <a:lstStyle/>
          <a:p>
            <a:r>
              <a:rPr lang="en-US" b="1" dirty="0" smtClean="0">
                <a:solidFill>
                  <a:srgbClr val="0000FF"/>
                </a:solidFill>
              </a:rPr>
              <a:t>Report on </a:t>
            </a:r>
            <a:r>
              <a:rPr lang="en-US" b="1" dirty="0" err="1" smtClean="0">
                <a:solidFill>
                  <a:srgbClr val="0000FF"/>
                </a:solidFill>
              </a:rPr>
              <a:t>OpenDaylight</a:t>
            </a:r>
            <a:r>
              <a:rPr lang="en-US" b="1" dirty="0" smtClean="0">
                <a:solidFill>
                  <a:srgbClr val="0000FF"/>
                </a:solidFill>
              </a:rPr>
              <a:t> (ODL) Plug-in for Padtec ROADMs</a:t>
            </a:r>
            <a:endParaRPr lang="en-US" b="1" dirty="0">
              <a:solidFill>
                <a:srgbClr val="0000FF"/>
              </a:solidFill>
            </a:endParaRPr>
          </a:p>
        </p:txBody>
      </p:sp>
      <p:sp>
        <p:nvSpPr>
          <p:cNvPr id="3" name="Subtitle 2"/>
          <p:cNvSpPr>
            <a:spLocks noGrp="1"/>
          </p:cNvSpPr>
          <p:nvPr>
            <p:ph type="subTitle" idx="1"/>
          </p:nvPr>
        </p:nvSpPr>
        <p:spPr>
          <a:xfrm>
            <a:off x="1371600" y="3663162"/>
            <a:ext cx="6400800" cy="1430843"/>
          </a:xfrm>
        </p:spPr>
        <p:txBody>
          <a:bodyPr>
            <a:normAutofit/>
          </a:bodyPr>
          <a:lstStyle/>
          <a:p>
            <a:r>
              <a:rPr lang="en-US" sz="2800" dirty="0" smtClean="0"/>
              <a:t>Alaelson Jatobá</a:t>
            </a:r>
            <a:r>
              <a:rPr lang="en-US" sz="2800" baseline="30000" dirty="0" smtClean="0"/>
              <a:t>1</a:t>
            </a:r>
            <a:r>
              <a:rPr lang="en-US" sz="2800" dirty="0" smtClean="0"/>
              <a:t>, </a:t>
            </a:r>
            <a:r>
              <a:rPr lang="en-US" sz="2800" dirty="0" err="1" smtClean="0"/>
              <a:t>Darli</a:t>
            </a:r>
            <a:r>
              <a:rPr lang="en-US" sz="2800" dirty="0" smtClean="0"/>
              <a:t> Mello</a:t>
            </a:r>
            <a:r>
              <a:rPr lang="en-US" sz="2800" baseline="30000" dirty="0" smtClean="0"/>
              <a:t>1</a:t>
            </a:r>
            <a:r>
              <a:rPr lang="en-US" sz="2800" dirty="0" smtClean="0"/>
              <a:t>, Christian </a:t>
            </a:r>
            <a:r>
              <a:rPr lang="en-US" sz="2800" dirty="0" err="1" smtClean="0"/>
              <a:t>Esteve</a:t>
            </a:r>
            <a:r>
              <a:rPr lang="en-US" sz="2800" dirty="0" smtClean="0"/>
              <a:t> Rothenberg</a:t>
            </a:r>
            <a:r>
              <a:rPr lang="en-US" sz="2800" baseline="30000" dirty="0" smtClean="0"/>
              <a:t>2</a:t>
            </a:r>
            <a:r>
              <a:rPr lang="en-US" sz="2800" dirty="0" smtClean="0"/>
              <a:t>, Dalton S. Arantes</a:t>
            </a:r>
            <a:r>
              <a:rPr lang="en-US" sz="2800" baseline="30000" dirty="0" smtClean="0"/>
              <a:t>1</a:t>
            </a:r>
            <a:r>
              <a:rPr lang="en-US" sz="2800" dirty="0" smtClean="0"/>
              <a:t>, Sergio Timóteo</a:t>
            </a:r>
            <a:r>
              <a:rPr lang="en-US" sz="2800" baseline="30000" dirty="0" smtClean="0"/>
              <a:t>3</a:t>
            </a:r>
          </a:p>
        </p:txBody>
      </p:sp>
      <p:sp>
        <p:nvSpPr>
          <p:cNvPr id="4" name="Subtitle 2"/>
          <p:cNvSpPr txBox="1">
            <a:spLocks/>
          </p:cNvSpPr>
          <p:nvPr/>
        </p:nvSpPr>
        <p:spPr>
          <a:xfrm>
            <a:off x="1193444" y="311032"/>
            <a:ext cx="6426237" cy="1752600"/>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2000" dirty="0" smtClean="0">
                <a:solidFill>
                  <a:schemeClr val="tx1"/>
                </a:solidFill>
                <a:latin typeface="Allerta Regular"/>
                <a:cs typeface="Allerta Regular"/>
              </a:rPr>
              <a:t>University of Campinas – Unicamp</a:t>
            </a:r>
          </a:p>
          <a:p>
            <a:r>
              <a:rPr lang="en-US" sz="2000" dirty="0" smtClean="0">
                <a:solidFill>
                  <a:schemeClr val="tx1"/>
                </a:solidFill>
                <a:latin typeface="Allerta Regular"/>
                <a:cs typeface="Allerta Regular"/>
              </a:rPr>
              <a:t>School of Electrical </a:t>
            </a:r>
            <a:r>
              <a:rPr lang="en-US" sz="2000" dirty="0">
                <a:solidFill>
                  <a:schemeClr val="tx1"/>
                </a:solidFill>
                <a:latin typeface="Allerta Regular"/>
                <a:cs typeface="Allerta Regular"/>
              </a:rPr>
              <a:t>&amp; Computer </a:t>
            </a:r>
            <a:r>
              <a:rPr lang="en-US" sz="2000" dirty="0" smtClean="0">
                <a:solidFill>
                  <a:schemeClr val="tx1"/>
                </a:solidFill>
                <a:latin typeface="Allerta Regular"/>
                <a:cs typeface="Allerta Regular"/>
              </a:rPr>
              <a:t>Engineering – FEEC</a:t>
            </a:r>
          </a:p>
          <a:p>
            <a:endParaRPr lang="en-US" sz="2000" dirty="0" smtClean="0">
              <a:solidFill>
                <a:schemeClr val="tx1"/>
              </a:solidFill>
              <a:latin typeface="Allerta Regular"/>
              <a:cs typeface="Allerta Regular"/>
            </a:endParaRPr>
          </a:p>
          <a:p>
            <a:endParaRPr lang="en-US" sz="2000" dirty="0">
              <a:latin typeface="Allerta Regular"/>
              <a:cs typeface="Allerta Regular"/>
            </a:endParaRPr>
          </a:p>
        </p:txBody>
      </p:sp>
      <p:pic>
        <p:nvPicPr>
          <p:cNvPr id="5" name="Picture 4"/>
          <p:cNvPicPr>
            <a:picLocks noChangeAspect="1"/>
          </p:cNvPicPr>
          <p:nvPr/>
        </p:nvPicPr>
        <p:blipFill>
          <a:blip r:embed="rId2"/>
          <a:stretch>
            <a:fillRect/>
          </a:stretch>
        </p:blipFill>
        <p:spPr>
          <a:xfrm>
            <a:off x="251521" y="260649"/>
            <a:ext cx="951474" cy="1070408"/>
          </a:xfrm>
          <a:prstGeom prst="rect">
            <a:avLst/>
          </a:prstGeom>
        </p:spPr>
      </p:pic>
      <p:pic>
        <p:nvPicPr>
          <p:cNvPr id="6" name="Picture 5" descr="Logo FEEC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89083" y="398338"/>
            <a:ext cx="1316887" cy="626723"/>
          </a:xfrm>
          <a:prstGeom prst="rect">
            <a:avLst/>
          </a:prstGeom>
        </p:spPr>
      </p:pic>
      <p:pic>
        <p:nvPicPr>
          <p:cNvPr id="1026" name="Picture 2" descr="http://www.altera.com/education/events/northamerica/images/SuperComputing14_log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82274" y="1388398"/>
            <a:ext cx="2220211" cy="962091"/>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1371600" y="5094005"/>
            <a:ext cx="6217483" cy="923330"/>
          </a:xfrm>
          <a:prstGeom prst="rect">
            <a:avLst/>
          </a:prstGeom>
          <a:noFill/>
        </p:spPr>
        <p:txBody>
          <a:bodyPr wrap="square" rtlCol="0">
            <a:spAutoFit/>
          </a:bodyPr>
          <a:lstStyle/>
          <a:p>
            <a:pPr algn="ctr"/>
            <a:r>
              <a:rPr lang="en-US" baseline="30000" dirty="0" smtClean="0">
                <a:solidFill>
                  <a:schemeClr val="bg1">
                    <a:lumMod val="50000"/>
                  </a:schemeClr>
                </a:solidFill>
              </a:rPr>
              <a:t>1</a:t>
            </a:r>
            <a:r>
              <a:rPr lang="en-US" dirty="0" smtClean="0">
                <a:solidFill>
                  <a:schemeClr val="bg1">
                    <a:lumMod val="50000"/>
                  </a:schemeClr>
                </a:solidFill>
              </a:rPr>
              <a:t>{</a:t>
            </a:r>
            <a:r>
              <a:rPr lang="en-US" dirty="0" err="1" smtClean="0">
                <a:solidFill>
                  <a:schemeClr val="bg1">
                    <a:lumMod val="50000"/>
                  </a:schemeClr>
                </a:solidFill>
              </a:rPr>
              <a:t>alaelson,darli,dalton</a:t>
            </a:r>
            <a:r>
              <a:rPr lang="en-US" dirty="0" smtClean="0">
                <a:solidFill>
                  <a:schemeClr val="bg1">
                    <a:lumMod val="50000"/>
                  </a:schemeClr>
                </a:solidFill>
              </a:rPr>
              <a:t>}@</a:t>
            </a:r>
            <a:r>
              <a:rPr lang="en-US" dirty="0" err="1" smtClean="0">
                <a:solidFill>
                  <a:schemeClr val="bg1">
                    <a:lumMod val="50000"/>
                  </a:schemeClr>
                </a:solidFill>
              </a:rPr>
              <a:t>decom.fee.unicamp.br</a:t>
            </a:r>
            <a:endParaRPr lang="en-US" dirty="0" smtClean="0">
              <a:solidFill>
                <a:schemeClr val="bg1">
                  <a:lumMod val="50000"/>
                </a:schemeClr>
              </a:solidFill>
            </a:endParaRPr>
          </a:p>
          <a:p>
            <a:pPr algn="ctr"/>
            <a:r>
              <a:rPr lang="en-US" baseline="30000" dirty="0" smtClean="0">
                <a:solidFill>
                  <a:schemeClr val="bg1">
                    <a:lumMod val="50000"/>
                  </a:schemeClr>
                </a:solidFill>
              </a:rPr>
              <a:t>2</a:t>
            </a:r>
            <a:r>
              <a:rPr lang="en-US" dirty="0" smtClean="0">
                <a:solidFill>
                  <a:schemeClr val="bg1">
                    <a:lumMod val="50000"/>
                  </a:schemeClr>
                </a:solidFill>
              </a:rPr>
              <a:t>{</a:t>
            </a:r>
            <a:r>
              <a:rPr lang="en-US" dirty="0" err="1" smtClean="0">
                <a:solidFill>
                  <a:schemeClr val="bg1">
                    <a:lumMod val="50000"/>
                  </a:schemeClr>
                </a:solidFill>
              </a:rPr>
              <a:t>chesteve</a:t>
            </a:r>
            <a:r>
              <a:rPr lang="en-US" dirty="0" smtClean="0">
                <a:solidFill>
                  <a:schemeClr val="bg1">
                    <a:lumMod val="50000"/>
                  </a:schemeClr>
                </a:solidFill>
              </a:rPr>
              <a:t>}@</a:t>
            </a:r>
            <a:r>
              <a:rPr lang="en-US" dirty="0" err="1" smtClean="0">
                <a:solidFill>
                  <a:schemeClr val="bg1">
                    <a:lumMod val="50000"/>
                  </a:schemeClr>
                </a:solidFill>
              </a:rPr>
              <a:t>dca.fee.unicamp.br</a:t>
            </a:r>
            <a:endParaRPr lang="en-US" dirty="0" smtClean="0">
              <a:solidFill>
                <a:schemeClr val="bg1">
                  <a:lumMod val="50000"/>
                </a:schemeClr>
              </a:solidFill>
            </a:endParaRPr>
          </a:p>
          <a:p>
            <a:pPr algn="ctr"/>
            <a:r>
              <a:rPr lang="en-US" baseline="30000" dirty="0" smtClean="0">
                <a:solidFill>
                  <a:schemeClr val="bg1">
                    <a:lumMod val="50000"/>
                  </a:schemeClr>
                </a:solidFill>
              </a:rPr>
              <a:t>3</a:t>
            </a:r>
            <a:r>
              <a:rPr lang="en-US" dirty="0" smtClean="0">
                <a:solidFill>
                  <a:schemeClr val="bg1">
                    <a:lumMod val="50000"/>
                  </a:schemeClr>
                </a:solidFill>
              </a:rPr>
              <a:t>{</a:t>
            </a:r>
            <a:r>
              <a:rPr lang="en-US" dirty="0" err="1" smtClean="0">
                <a:solidFill>
                  <a:schemeClr val="bg1">
                    <a:lumMod val="50000"/>
                  </a:schemeClr>
                </a:solidFill>
              </a:rPr>
              <a:t>sergio</a:t>
            </a:r>
            <a:r>
              <a:rPr lang="en-US" dirty="0" smtClean="0">
                <a:solidFill>
                  <a:schemeClr val="bg1">
                    <a:lumMod val="50000"/>
                  </a:schemeClr>
                </a:solidFill>
              </a:rPr>
              <a:t>}@</a:t>
            </a:r>
            <a:r>
              <a:rPr lang="en-US" dirty="0" err="1" smtClean="0">
                <a:solidFill>
                  <a:schemeClr val="bg1">
                    <a:lumMod val="50000"/>
                  </a:schemeClr>
                </a:solidFill>
              </a:rPr>
              <a:t>padtec.com.br</a:t>
            </a:r>
            <a:endParaRPr lang="en-US" dirty="0">
              <a:solidFill>
                <a:schemeClr val="bg1">
                  <a:lumMod val="50000"/>
                </a:schemeClr>
              </a:solidFill>
            </a:endParaRPr>
          </a:p>
        </p:txBody>
      </p:sp>
      <p:sp>
        <p:nvSpPr>
          <p:cNvPr id="9" name="TextBox 8"/>
          <p:cNvSpPr txBox="1"/>
          <p:nvPr/>
        </p:nvSpPr>
        <p:spPr>
          <a:xfrm>
            <a:off x="1371601" y="6388785"/>
            <a:ext cx="6217482" cy="461665"/>
          </a:xfrm>
          <a:prstGeom prst="rect">
            <a:avLst/>
          </a:prstGeom>
          <a:noFill/>
        </p:spPr>
        <p:txBody>
          <a:bodyPr wrap="square" rtlCol="0">
            <a:spAutoFit/>
          </a:bodyPr>
          <a:lstStyle/>
          <a:p>
            <a:pPr algn="ctr"/>
            <a:r>
              <a:rPr lang="en-US" sz="2400" dirty="0" smtClean="0"/>
              <a:t>December 01, 2014.</a:t>
            </a:r>
            <a:endParaRPr lang="en-US" sz="2400" dirty="0"/>
          </a:p>
        </p:txBody>
      </p:sp>
    </p:spTree>
    <p:extLst>
      <p:ext uri="{BB962C8B-B14F-4D97-AF65-F5344CB8AC3E}">
        <p14:creationId xmlns:p14="http://schemas.microsoft.com/office/powerpoint/2010/main" val="1424998901"/>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ODL Plug-in:</a:t>
            </a:r>
            <a:br>
              <a:rPr lang="en-US" dirty="0" smtClean="0"/>
            </a:br>
            <a:r>
              <a:rPr lang="en-US" sz="3600" dirty="0" smtClean="0"/>
              <a:t>Methods to </a:t>
            </a:r>
            <a:r>
              <a:rPr lang="en-US" sz="3600" dirty="0"/>
              <a:t>i</a:t>
            </a:r>
            <a:r>
              <a:rPr lang="en-US" sz="3600" dirty="0" smtClean="0"/>
              <a:t>ncrease and to decrease bandwidth</a:t>
            </a:r>
            <a:endParaRPr lang="en-US" sz="3600" dirty="0"/>
          </a:p>
        </p:txBody>
      </p:sp>
      <p:sp>
        <p:nvSpPr>
          <p:cNvPr id="3" name="Content Placeholder 2"/>
          <p:cNvSpPr>
            <a:spLocks noGrp="1"/>
          </p:cNvSpPr>
          <p:nvPr>
            <p:ph idx="1"/>
          </p:nvPr>
        </p:nvSpPr>
        <p:spPr/>
        <p:txBody>
          <a:bodyPr>
            <a:normAutofit/>
          </a:bodyPr>
          <a:lstStyle/>
          <a:p>
            <a:r>
              <a:rPr lang="en-US" sz="2400" dirty="0" smtClean="0"/>
              <a:t>Increases the bandwidth between source and destination nodes;</a:t>
            </a:r>
          </a:p>
          <a:p>
            <a:r>
              <a:rPr lang="en-US" sz="2400" dirty="0" smtClean="0"/>
              <a:t>To increase bandwidth, the channel is chosen using the first-fit algorithm in descending order, but to decrease bandwidth the algorithm uses the ascending order of channels;</a:t>
            </a:r>
          </a:p>
          <a:p>
            <a:r>
              <a:rPr lang="en-US" sz="2400" dirty="0" smtClean="0"/>
              <a:t>If the client sets the cache memory on, the routes are fetched from cache, improving the performance of the system by reducing the amount of queries to get the routes from the </a:t>
            </a:r>
            <a:r>
              <a:rPr lang="en-US" sz="2400" dirty="0" err="1" smtClean="0"/>
              <a:t>Padtec´s</a:t>
            </a:r>
            <a:r>
              <a:rPr lang="en-US" sz="2400" dirty="0" smtClean="0"/>
              <a:t> Management Software through the </a:t>
            </a:r>
            <a:r>
              <a:rPr lang="en-US" sz="2400" dirty="0" err="1" smtClean="0"/>
              <a:t>RESTful</a:t>
            </a:r>
            <a:r>
              <a:rPr lang="en-US" sz="2400" dirty="0" smtClean="0"/>
              <a:t> APIs. </a:t>
            </a:r>
            <a:endParaRPr lang="en-US" sz="2400" dirty="0"/>
          </a:p>
        </p:txBody>
      </p:sp>
    </p:spTree>
    <p:extLst>
      <p:ext uri="{BB962C8B-B14F-4D97-AF65-F5344CB8AC3E}">
        <p14:creationId xmlns:p14="http://schemas.microsoft.com/office/powerpoint/2010/main" val="483163281"/>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ODL Plug-in</a:t>
            </a:r>
            <a:br>
              <a:rPr lang="en-US" dirty="0" smtClean="0"/>
            </a:br>
            <a:r>
              <a:rPr lang="en-US" dirty="0" smtClean="0"/>
              <a:t>INCREASE BANDWIDTH</a:t>
            </a:r>
            <a:endParaRPr lang="en-US" dirty="0"/>
          </a:p>
        </p:txBody>
      </p:sp>
      <p:sp>
        <p:nvSpPr>
          <p:cNvPr id="4" name="Oval 3"/>
          <p:cNvSpPr/>
          <p:nvPr/>
        </p:nvSpPr>
        <p:spPr>
          <a:xfrm>
            <a:off x="814487" y="1891386"/>
            <a:ext cx="207073" cy="220892"/>
          </a:xfrm>
          <a:prstGeom prst="ellipse">
            <a:avLst/>
          </a:prstGeom>
          <a:solidFill>
            <a:schemeClr val="tx1"/>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 name="Straight Arrow Connector 5"/>
          <p:cNvCxnSpPr/>
          <p:nvPr/>
        </p:nvCxnSpPr>
        <p:spPr>
          <a:xfrm>
            <a:off x="911121" y="2112278"/>
            <a:ext cx="0" cy="56603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7" name="Rounded Rectangle 6"/>
          <p:cNvSpPr/>
          <p:nvPr/>
        </p:nvSpPr>
        <p:spPr>
          <a:xfrm>
            <a:off x="276097" y="2705925"/>
            <a:ext cx="1352878" cy="524618"/>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CLIENT</a:t>
            </a:r>
            <a:endParaRPr lang="en-US" dirty="0"/>
          </a:p>
        </p:txBody>
      </p:sp>
      <p:sp>
        <p:nvSpPr>
          <p:cNvPr id="10" name="Rounded Rectangle 9"/>
          <p:cNvSpPr/>
          <p:nvPr/>
        </p:nvSpPr>
        <p:spPr>
          <a:xfrm>
            <a:off x="276097" y="3796578"/>
            <a:ext cx="1352878" cy="524618"/>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NB</a:t>
            </a:r>
            <a:endParaRPr lang="en-US" dirty="0"/>
          </a:p>
        </p:txBody>
      </p:sp>
      <p:cxnSp>
        <p:nvCxnSpPr>
          <p:cNvPr id="11" name="Straight Arrow Connector 10"/>
          <p:cNvCxnSpPr/>
          <p:nvPr/>
        </p:nvCxnSpPr>
        <p:spPr>
          <a:xfrm>
            <a:off x="911121" y="3230543"/>
            <a:ext cx="0" cy="56603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911121" y="3404826"/>
            <a:ext cx="1253994" cy="276999"/>
          </a:xfrm>
          <a:prstGeom prst="rect">
            <a:avLst/>
          </a:prstGeom>
          <a:noFill/>
        </p:spPr>
        <p:txBody>
          <a:bodyPr wrap="none" rtlCol="0">
            <a:spAutoFit/>
          </a:bodyPr>
          <a:lstStyle/>
          <a:p>
            <a:r>
              <a:rPr lang="en-US" sz="1200" dirty="0" smtClean="0"/>
              <a:t>REST COMMAND</a:t>
            </a:r>
            <a:endParaRPr lang="en-US" sz="1200" dirty="0"/>
          </a:p>
        </p:txBody>
      </p:sp>
      <p:sp>
        <p:nvSpPr>
          <p:cNvPr id="13" name="TextBox 12"/>
          <p:cNvSpPr txBox="1"/>
          <p:nvPr/>
        </p:nvSpPr>
        <p:spPr>
          <a:xfrm>
            <a:off x="1051022" y="1891386"/>
            <a:ext cx="577953" cy="276999"/>
          </a:xfrm>
          <a:prstGeom prst="rect">
            <a:avLst/>
          </a:prstGeom>
          <a:noFill/>
        </p:spPr>
        <p:txBody>
          <a:bodyPr wrap="none" rtlCol="0">
            <a:spAutoFit/>
          </a:bodyPr>
          <a:lstStyle/>
          <a:p>
            <a:r>
              <a:rPr lang="en-US" sz="1200" dirty="0" smtClean="0"/>
              <a:t>START</a:t>
            </a:r>
            <a:endParaRPr lang="en-US" sz="1200" dirty="0"/>
          </a:p>
        </p:txBody>
      </p:sp>
      <p:sp>
        <p:nvSpPr>
          <p:cNvPr id="15" name="Diamond 14"/>
          <p:cNvSpPr/>
          <p:nvPr/>
        </p:nvSpPr>
        <p:spPr>
          <a:xfrm>
            <a:off x="2507341" y="3434625"/>
            <a:ext cx="1427048" cy="1248523"/>
          </a:xfrm>
          <a:prstGeom prst="diamon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t>Accept?</a:t>
            </a:r>
            <a:endParaRPr lang="en-US" sz="1400" dirty="0"/>
          </a:p>
        </p:txBody>
      </p:sp>
      <p:cxnSp>
        <p:nvCxnSpPr>
          <p:cNvPr id="17" name="Straight Arrow Connector 16"/>
          <p:cNvCxnSpPr>
            <a:stCxn id="10" idx="3"/>
            <a:endCxn id="15" idx="1"/>
          </p:cNvCxnSpPr>
          <p:nvPr/>
        </p:nvCxnSpPr>
        <p:spPr>
          <a:xfrm>
            <a:off x="1628975" y="4058887"/>
            <a:ext cx="878366"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0" name="TextBox 19"/>
          <p:cNvSpPr txBox="1"/>
          <p:nvPr/>
        </p:nvSpPr>
        <p:spPr>
          <a:xfrm>
            <a:off x="1628975" y="4044197"/>
            <a:ext cx="922774" cy="276999"/>
          </a:xfrm>
          <a:prstGeom prst="rect">
            <a:avLst/>
          </a:prstGeom>
          <a:noFill/>
        </p:spPr>
        <p:txBody>
          <a:bodyPr wrap="none" rtlCol="0">
            <a:spAutoFit/>
          </a:bodyPr>
          <a:lstStyle/>
          <a:p>
            <a:r>
              <a:rPr lang="en-US" sz="1200" dirty="0"/>
              <a:t>c</a:t>
            </a:r>
            <a:r>
              <a:rPr lang="en-US" sz="1200" dirty="0" smtClean="0"/>
              <a:t>all method</a:t>
            </a:r>
          </a:p>
        </p:txBody>
      </p:sp>
      <p:cxnSp>
        <p:nvCxnSpPr>
          <p:cNvPr id="22" name="Straight Arrow Connector 21"/>
          <p:cNvCxnSpPr>
            <a:stCxn id="15" idx="3"/>
            <a:endCxn id="25" idx="1"/>
          </p:cNvCxnSpPr>
          <p:nvPr/>
        </p:nvCxnSpPr>
        <p:spPr>
          <a:xfrm flipH="1" flipV="1">
            <a:off x="3934388" y="2204684"/>
            <a:ext cx="1" cy="185420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a:off x="3985280" y="3116744"/>
            <a:ext cx="391078" cy="276999"/>
          </a:xfrm>
          <a:prstGeom prst="rect">
            <a:avLst/>
          </a:prstGeom>
          <a:noFill/>
        </p:spPr>
        <p:txBody>
          <a:bodyPr wrap="none" rtlCol="0">
            <a:spAutoFit/>
          </a:bodyPr>
          <a:lstStyle/>
          <a:p>
            <a:r>
              <a:rPr lang="en-US" sz="1200" dirty="0" smtClean="0"/>
              <a:t>yes</a:t>
            </a:r>
            <a:endParaRPr lang="en-US" sz="1200" dirty="0"/>
          </a:p>
        </p:txBody>
      </p:sp>
      <p:sp>
        <p:nvSpPr>
          <p:cNvPr id="25" name="Diamond 24"/>
          <p:cNvSpPr/>
          <p:nvPr/>
        </p:nvSpPr>
        <p:spPr>
          <a:xfrm>
            <a:off x="3934388" y="1580422"/>
            <a:ext cx="1427048" cy="1248523"/>
          </a:xfrm>
          <a:prstGeom prst="diamon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t>Use Cache?</a:t>
            </a:r>
            <a:endParaRPr lang="en-US" sz="1400" dirty="0"/>
          </a:p>
        </p:txBody>
      </p:sp>
      <p:cxnSp>
        <p:nvCxnSpPr>
          <p:cNvPr id="26" name="Straight Arrow Connector 25"/>
          <p:cNvCxnSpPr>
            <a:stCxn id="25" idx="3"/>
          </p:cNvCxnSpPr>
          <p:nvPr/>
        </p:nvCxnSpPr>
        <p:spPr>
          <a:xfrm>
            <a:off x="5361436" y="2204684"/>
            <a:ext cx="1956012"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7" name="TextBox 26"/>
          <p:cNvSpPr txBox="1"/>
          <p:nvPr/>
        </p:nvSpPr>
        <p:spPr>
          <a:xfrm>
            <a:off x="5386112" y="1891386"/>
            <a:ext cx="547626" cy="276999"/>
          </a:xfrm>
          <a:prstGeom prst="rect">
            <a:avLst/>
          </a:prstGeom>
          <a:noFill/>
        </p:spPr>
        <p:txBody>
          <a:bodyPr wrap="square" rtlCol="0">
            <a:spAutoFit/>
          </a:bodyPr>
          <a:lstStyle/>
          <a:p>
            <a:r>
              <a:rPr lang="en-US" sz="1200" dirty="0" smtClean="0"/>
              <a:t>no</a:t>
            </a:r>
            <a:endParaRPr lang="en-US" sz="1200" dirty="0"/>
          </a:p>
        </p:txBody>
      </p:sp>
      <p:sp>
        <p:nvSpPr>
          <p:cNvPr id="28" name="Rounded Rectangle 27"/>
          <p:cNvSpPr/>
          <p:nvPr/>
        </p:nvSpPr>
        <p:spPr>
          <a:xfrm>
            <a:off x="5244038" y="3798884"/>
            <a:ext cx="1352878" cy="524618"/>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cache</a:t>
            </a:r>
            <a:endParaRPr lang="en-US" dirty="0"/>
          </a:p>
        </p:txBody>
      </p:sp>
      <p:cxnSp>
        <p:nvCxnSpPr>
          <p:cNvPr id="30" name="Straight Arrow Connector 29"/>
          <p:cNvCxnSpPr>
            <a:stCxn id="25" idx="2"/>
            <a:endCxn id="28" idx="1"/>
          </p:cNvCxnSpPr>
          <p:nvPr/>
        </p:nvCxnSpPr>
        <p:spPr>
          <a:xfrm>
            <a:off x="4647912" y="2828945"/>
            <a:ext cx="596126" cy="123224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3" name="TextBox 32"/>
          <p:cNvSpPr txBox="1"/>
          <p:nvPr/>
        </p:nvSpPr>
        <p:spPr>
          <a:xfrm>
            <a:off x="4970358" y="3105944"/>
            <a:ext cx="391078" cy="276999"/>
          </a:xfrm>
          <a:prstGeom prst="rect">
            <a:avLst/>
          </a:prstGeom>
          <a:noFill/>
        </p:spPr>
        <p:txBody>
          <a:bodyPr wrap="none" rtlCol="0">
            <a:spAutoFit/>
          </a:bodyPr>
          <a:lstStyle/>
          <a:p>
            <a:r>
              <a:rPr lang="en-US" sz="1200" dirty="0" smtClean="0"/>
              <a:t>yes</a:t>
            </a:r>
            <a:endParaRPr lang="en-US" sz="1200" dirty="0"/>
          </a:p>
        </p:txBody>
      </p:sp>
      <p:sp>
        <p:nvSpPr>
          <p:cNvPr id="34" name="Rounded Rectangle 33"/>
          <p:cNvSpPr/>
          <p:nvPr/>
        </p:nvSpPr>
        <p:spPr>
          <a:xfrm>
            <a:off x="7475216" y="3798884"/>
            <a:ext cx="1352878" cy="524618"/>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Route from </a:t>
            </a:r>
            <a:r>
              <a:rPr lang="en-US" dirty="0" err="1" smtClean="0"/>
              <a:t>src</a:t>
            </a:r>
            <a:r>
              <a:rPr lang="en-US" dirty="0" smtClean="0"/>
              <a:t> to </a:t>
            </a:r>
            <a:r>
              <a:rPr lang="en-US" dirty="0" err="1" smtClean="0"/>
              <a:t>dst</a:t>
            </a:r>
            <a:endParaRPr lang="en-US" dirty="0"/>
          </a:p>
        </p:txBody>
      </p:sp>
      <p:cxnSp>
        <p:nvCxnSpPr>
          <p:cNvPr id="35" name="Straight Arrow Connector 34"/>
          <p:cNvCxnSpPr>
            <a:endCxn id="28" idx="0"/>
          </p:cNvCxnSpPr>
          <p:nvPr/>
        </p:nvCxnSpPr>
        <p:spPr>
          <a:xfrm flipH="1">
            <a:off x="5920477" y="2433502"/>
            <a:ext cx="1396971" cy="1365382"/>
          </a:xfrm>
          <a:prstGeom prst="straightConnector1">
            <a:avLst/>
          </a:prstGeom>
          <a:ln>
            <a:solidFill>
              <a:schemeClr val="tx1"/>
            </a:solidFill>
            <a:prstDash val="dash"/>
            <a:tailEnd type="arrow"/>
          </a:ln>
        </p:spPr>
        <p:style>
          <a:lnRef idx="2">
            <a:schemeClr val="accent1"/>
          </a:lnRef>
          <a:fillRef idx="0">
            <a:schemeClr val="accent1"/>
          </a:fillRef>
          <a:effectRef idx="1">
            <a:schemeClr val="accent1"/>
          </a:effectRef>
          <a:fontRef idx="minor">
            <a:schemeClr val="tx1"/>
          </a:fontRef>
        </p:style>
      </p:cxnSp>
      <p:sp>
        <p:nvSpPr>
          <p:cNvPr id="39" name="Rounded Rectangle 38"/>
          <p:cNvSpPr/>
          <p:nvPr/>
        </p:nvSpPr>
        <p:spPr>
          <a:xfrm>
            <a:off x="7317448" y="1791054"/>
            <a:ext cx="1706756" cy="642448"/>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t>Send get routes </a:t>
            </a:r>
            <a:r>
              <a:rPr lang="en-US" sz="1400" dirty="0" err="1" smtClean="0"/>
              <a:t>cmd</a:t>
            </a:r>
            <a:r>
              <a:rPr lang="en-US" sz="1400" dirty="0" smtClean="0"/>
              <a:t> to PADTEC </a:t>
            </a:r>
            <a:r>
              <a:rPr lang="en-US" sz="1400" dirty="0" err="1"/>
              <a:t>M</a:t>
            </a:r>
            <a:r>
              <a:rPr lang="en-US" sz="1400" dirty="0" err="1" smtClean="0"/>
              <a:t>gmt</a:t>
            </a:r>
            <a:endParaRPr lang="en-US" sz="1400" dirty="0"/>
          </a:p>
        </p:txBody>
      </p:sp>
      <p:sp>
        <p:nvSpPr>
          <p:cNvPr id="40" name="Rounded Rectangle 39"/>
          <p:cNvSpPr/>
          <p:nvPr/>
        </p:nvSpPr>
        <p:spPr>
          <a:xfrm>
            <a:off x="7415503" y="5315936"/>
            <a:ext cx="1510646" cy="1041348"/>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t>Select channel from descending order</a:t>
            </a:r>
            <a:endParaRPr lang="en-US" sz="1400" dirty="0"/>
          </a:p>
        </p:txBody>
      </p:sp>
      <p:cxnSp>
        <p:nvCxnSpPr>
          <p:cNvPr id="41" name="Straight Arrow Connector 40"/>
          <p:cNvCxnSpPr>
            <a:stCxn id="39" idx="2"/>
            <a:endCxn id="34" idx="0"/>
          </p:cNvCxnSpPr>
          <p:nvPr/>
        </p:nvCxnSpPr>
        <p:spPr>
          <a:xfrm flipH="1">
            <a:off x="8151655" y="2433502"/>
            <a:ext cx="19171" cy="136538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a:stCxn id="28" idx="3"/>
            <a:endCxn id="34" idx="1"/>
          </p:cNvCxnSpPr>
          <p:nvPr/>
        </p:nvCxnSpPr>
        <p:spPr>
          <a:xfrm>
            <a:off x="6596916" y="4061193"/>
            <a:ext cx="8783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46" name="TextBox 45"/>
          <p:cNvSpPr txBox="1"/>
          <p:nvPr/>
        </p:nvSpPr>
        <p:spPr>
          <a:xfrm>
            <a:off x="6610886" y="2978244"/>
            <a:ext cx="466794" cy="276999"/>
          </a:xfrm>
          <a:prstGeom prst="rect">
            <a:avLst/>
          </a:prstGeom>
          <a:noFill/>
        </p:spPr>
        <p:txBody>
          <a:bodyPr wrap="none" rtlCol="0">
            <a:spAutoFit/>
          </a:bodyPr>
          <a:lstStyle/>
          <a:p>
            <a:r>
              <a:rPr lang="en-US" sz="1200" dirty="0" smtClean="0"/>
              <a:t>save</a:t>
            </a:r>
            <a:endParaRPr lang="en-US" sz="1200" dirty="0"/>
          </a:p>
        </p:txBody>
      </p:sp>
      <p:sp>
        <p:nvSpPr>
          <p:cNvPr id="47" name="TextBox 46"/>
          <p:cNvSpPr txBox="1"/>
          <p:nvPr/>
        </p:nvSpPr>
        <p:spPr>
          <a:xfrm>
            <a:off x="6754882" y="4070134"/>
            <a:ext cx="581785" cy="276999"/>
          </a:xfrm>
          <a:prstGeom prst="rect">
            <a:avLst/>
          </a:prstGeom>
          <a:noFill/>
        </p:spPr>
        <p:txBody>
          <a:bodyPr wrap="none" rtlCol="0">
            <a:spAutoFit/>
          </a:bodyPr>
          <a:lstStyle/>
          <a:p>
            <a:r>
              <a:rPr lang="en-US" sz="1200" dirty="0" smtClean="0"/>
              <a:t>return</a:t>
            </a:r>
            <a:endParaRPr lang="en-US" sz="1200" dirty="0"/>
          </a:p>
        </p:txBody>
      </p:sp>
      <p:sp>
        <p:nvSpPr>
          <p:cNvPr id="82" name="TextBox 81"/>
          <p:cNvSpPr txBox="1"/>
          <p:nvPr/>
        </p:nvSpPr>
        <p:spPr>
          <a:xfrm>
            <a:off x="8170826" y="2935968"/>
            <a:ext cx="581785" cy="276999"/>
          </a:xfrm>
          <a:prstGeom prst="rect">
            <a:avLst/>
          </a:prstGeom>
          <a:noFill/>
        </p:spPr>
        <p:txBody>
          <a:bodyPr wrap="none" rtlCol="0">
            <a:spAutoFit/>
          </a:bodyPr>
          <a:lstStyle/>
          <a:p>
            <a:r>
              <a:rPr lang="en-US" sz="1200" dirty="0" smtClean="0"/>
              <a:t>return</a:t>
            </a:r>
            <a:endParaRPr lang="en-US" sz="1200" dirty="0"/>
          </a:p>
        </p:txBody>
      </p:sp>
      <p:cxnSp>
        <p:nvCxnSpPr>
          <p:cNvPr id="84" name="Straight Arrow Connector 83"/>
          <p:cNvCxnSpPr>
            <a:stCxn id="34" idx="2"/>
            <a:endCxn id="40" idx="0"/>
          </p:cNvCxnSpPr>
          <p:nvPr/>
        </p:nvCxnSpPr>
        <p:spPr>
          <a:xfrm>
            <a:off x="8151655" y="4323502"/>
            <a:ext cx="19171" cy="99243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87" name="Rounded Rectangle 86"/>
          <p:cNvSpPr/>
          <p:nvPr/>
        </p:nvSpPr>
        <p:spPr>
          <a:xfrm>
            <a:off x="5021552" y="5297286"/>
            <a:ext cx="1733330" cy="708209"/>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Make create-occupation JSON</a:t>
            </a:r>
            <a:endParaRPr lang="en-US" sz="1600" dirty="0"/>
          </a:p>
        </p:txBody>
      </p:sp>
      <p:cxnSp>
        <p:nvCxnSpPr>
          <p:cNvPr id="103" name="Straight Arrow Connector 102"/>
          <p:cNvCxnSpPr>
            <a:endCxn id="87" idx="3"/>
          </p:cNvCxnSpPr>
          <p:nvPr/>
        </p:nvCxnSpPr>
        <p:spPr>
          <a:xfrm flipH="1">
            <a:off x="6754882" y="5651391"/>
            <a:ext cx="660621"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06" name="Rounded Rectangle 105"/>
          <p:cNvSpPr/>
          <p:nvPr/>
        </p:nvSpPr>
        <p:spPr>
          <a:xfrm>
            <a:off x="2771601" y="5297286"/>
            <a:ext cx="1733330" cy="708209"/>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Send command</a:t>
            </a:r>
          </a:p>
          <a:p>
            <a:pPr algn="ctr"/>
            <a:r>
              <a:rPr lang="en-US" sz="1600" dirty="0"/>
              <a:t>t</a:t>
            </a:r>
            <a:r>
              <a:rPr lang="en-US" sz="1600" dirty="0" smtClean="0"/>
              <a:t>o </a:t>
            </a:r>
            <a:r>
              <a:rPr lang="en-US" sz="1600" dirty="0" err="1"/>
              <a:t>P</a:t>
            </a:r>
            <a:r>
              <a:rPr lang="en-US" sz="1600" dirty="0" err="1" smtClean="0"/>
              <a:t>adtec</a:t>
            </a:r>
            <a:r>
              <a:rPr lang="en-US" sz="1600" dirty="0" smtClean="0"/>
              <a:t> </a:t>
            </a:r>
            <a:r>
              <a:rPr lang="en-US" sz="1600" dirty="0" err="1"/>
              <a:t>M</a:t>
            </a:r>
            <a:r>
              <a:rPr lang="en-US" sz="1600" dirty="0" err="1" smtClean="0"/>
              <a:t>gmt</a:t>
            </a:r>
            <a:endParaRPr lang="en-US" sz="1600" dirty="0"/>
          </a:p>
        </p:txBody>
      </p:sp>
      <p:sp>
        <p:nvSpPr>
          <p:cNvPr id="109" name="Diamond 108"/>
          <p:cNvSpPr/>
          <p:nvPr/>
        </p:nvSpPr>
        <p:spPr>
          <a:xfrm>
            <a:off x="255390" y="5297285"/>
            <a:ext cx="1532340" cy="708210"/>
          </a:xfrm>
          <a:prstGeom prst="diamon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t>confirm?</a:t>
            </a:r>
            <a:endParaRPr lang="en-US" sz="1400" dirty="0"/>
          </a:p>
        </p:txBody>
      </p:sp>
      <p:cxnSp>
        <p:nvCxnSpPr>
          <p:cNvPr id="111" name="Straight Arrow Connector 110"/>
          <p:cNvCxnSpPr>
            <a:stCxn id="87" idx="1"/>
            <a:endCxn id="106" idx="3"/>
          </p:cNvCxnSpPr>
          <p:nvPr/>
        </p:nvCxnSpPr>
        <p:spPr>
          <a:xfrm flipH="1">
            <a:off x="4504931" y="5651391"/>
            <a:ext cx="516621"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3" name="Straight Arrow Connector 112"/>
          <p:cNvCxnSpPr>
            <a:stCxn id="106" idx="1"/>
            <a:endCxn id="109" idx="3"/>
          </p:cNvCxnSpPr>
          <p:nvPr/>
        </p:nvCxnSpPr>
        <p:spPr>
          <a:xfrm flipH="1" flipV="1">
            <a:off x="1787730" y="5651390"/>
            <a:ext cx="983871" cy="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7" name="Straight Arrow Connector 116"/>
          <p:cNvCxnSpPr>
            <a:stCxn id="109" idx="0"/>
            <a:endCxn id="136" idx="4"/>
          </p:cNvCxnSpPr>
          <p:nvPr/>
        </p:nvCxnSpPr>
        <p:spPr>
          <a:xfrm flipV="1">
            <a:off x="1021560" y="4890400"/>
            <a:ext cx="11104" cy="40688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9" name="Straight Arrow Connector 118"/>
          <p:cNvCxnSpPr>
            <a:stCxn id="109" idx="2"/>
          </p:cNvCxnSpPr>
          <p:nvPr/>
        </p:nvCxnSpPr>
        <p:spPr>
          <a:xfrm>
            <a:off x="1021560" y="6005495"/>
            <a:ext cx="0" cy="40090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28" name="TextBox 127"/>
          <p:cNvSpPr txBox="1"/>
          <p:nvPr/>
        </p:nvSpPr>
        <p:spPr>
          <a:xfrm>
            <a:off x="1017322" y="4978868"/>
            <a:ext cx="547626" cy="276999"/>
          </a:xfrm>
          <a:prstGeom prst="rect">
            <a:avLst/>
          </a:prstGeom>
          <a:noFill/>
        </p:spPr>
        <p:txBody>
          <a:bodyPr wrap="square" rtlCol="0">
            <a:spAutoFit/>
          </a:bodyPr>
          <a:lstStyle/>
          <a:p>
            <a:r>
              <a:rPr lang="en-US" sz="1200" dirty="0" smtClean="0"/>
              <a:t>no</a:t>
            </a:r>
            <a:endParaRPr lang="en-US" sz="1200" dirty="0"/>
          </a:p>
        </p:txBody>
      </p:sp>
      <p:sp>
        <p:nvSpPr>
          <p:cNvPr id="129" name="TextBox 128"/>
          <p:cNvSpPr txBox="1"/>
          <p:nvPr/>
        </p:nvSpPr>
        <p:spPr>
          <a:xfrm>
            <a:off x="432520" y="4587043"/>
            <a:ext cx="547626" cy="276999"/>
          </a:xfrm>
          <a:prstGeom prst="rect">
            <a:avLst/>
          </a:prstGeom>
          <a:noFill/>
        </p:spPr>
        <p:txBody>
          <a:bodyPr wrap="square" rtlCol="0">
            <a:spAutoFit/>
          </a:bodyPr>
          <a:lstStyle/>
          <a:p>
            <a:r>
              <a:rPr lang="en-US" sz="1200" dirty="0" smtClean="0"/>
              <a:t>FAIL</a:t>
            </a:r>
            <a:endParaRPr lang="en-US" sz="1200" dirty="0"/>
          </a:p>
        </p:txBody>
      </p:sp>
      <p:sp>
        <p:nvSpPr>
          <p:cNvPr id="130" name="TextBox 129"/>
          <p:cNvSpPr txBox="1"/>
          <p:nvPr/>
        </p:nvSpPr>
        <p:spPr>
          <a:xfrm>
            <a:off x="992966" y="5969458"/>
            <a:ext cx="547626" cy="276999"/>
          </a:xfrm>
          <a:prstGeom prst="rect">
            <a:avLst/>
          </a:prstGeom>
          <a:noFill/>
        </p:spPr>
        <p:txBody>
          <a:bodyPr wrap="square" rtlCol="0">
            <a:spAutoFit/>
          </a:bodyPr>
          <a:lstStyle/>
          <a:p>
            <a:r>
              <a:rPr lang="en-US" sz="1200" dirty="0" smtClean="0"/>
              <a:t>yes</a:t>
            </a:r>
            <a:endParaRPr lang="en-US" sz="1200" dirty="0"/>
          </a:p>
        </p:txBody>
      </p:sp>
      <p:sp>
        <p:nvSpPr>
          <p:cNvPr id="131" name="TextBox 130"/>
          <p:cNvSpPr txBox="1"/>
          <p:nvPr/>
        </p:nvSpPr>
        <p:spPr>
          <a:xfrm>
            <a:off x="1146356" y="6398787"/>
            <a:ext cx="841545" cy="276999"/>
          </a:xfrm>
          <a:prstGeom prst="rect">
            <a:avLst/>
          </a:prstGeom>
          <a:noFill/>
        </p:spPr>
        <p:txBody>
          <a:bodyPr wrap="square" rtlCol="0">
            <a:spAutoFit/>
          </a:bodyPr>
          <a:lstStyle/>
          <a:p>
            <a:r>
              <a:rPr lang="en-US" sz="1200" dirty="0" smtClean="0"/>
              <a:t>SUCCESS</a:t>
            </a:r>
            <a:endParaRPr lang="en-US" sz="1200" dirty="0"/>
          </a:p>
        </p:txBody>
      </p:sp>
      <p:grpSp>
        <p:nvGrpSpPr>
          <p:cNvPr id="134" name="Group 133"/>
          <p:cNvGrpSpPr/>
          <p:nvPr/>
        </p:nvGrpSpPr>
        <p:grpSpPr>
          <a:xfrm>
            <a:off x="880999" y="6406399"/>
            <a:ext cx="281121" cy="299882"/>
            <a:chOff x="3631593" y="2351052"/>
            <a:chExt cx="964520" cy="1028887"/>
          </a:xfrm>
        </p:grpSpPr>
        <p:sp>
          <p:nvSpPr>
            <p:cNvPr id="132" name="Oval 131"/>
            <p:cNvSpPr/>
            <p:nvPr/>
          </p:nvSpPr>
          <p:spPr>
            <a:xfrm>
              <a:off x="3631593" y="2351052"/>
              <a:ext cx="964520" cy="1028887"/>
            </a:xfrm>
            <a:prstGeom prst="ellipse">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3" name="Oval 132"/>
            <p:cNvSpPr/>
            <p:nvPr/>
          </p:nvSpPr>
          <p:spPr>
            <a:xfrm>
              <a:off x="3718418" y="2433502"/>
              <a:ext cx="808657" cy="862623"/>
            </a:xfrm>
            <a:prstGeom prst="ellipse">
              <a:avLst/>
            </a:prstGeom>
            <a:solidFill>
              <a:schemeClr val="tx1"/>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35" name="Group 134"/>
          <p:cNvGrpSpPr/>
          <p:nvPr/>
        </p:nvGrpSpPr>
        <p:grpSpPr>
          <a:xfrm>
            <a:off x="892103" y="4590518"/>
            <a:ext cx="281121" cy="299882"/>
            <a:chOff x="3631593" y="2351052"/>
            <a:chExt cx="964520" cy="1028887"/>
          </a:xfrm>
        </p:grpSpPr>
        <p:sp>
          <p:nvSpPr>
            <p:cNvPr id="136" name="Oval 135"/>
            <p:cNvSpPr/>
            <p:nvPr/>
          </p:nvSpPr>
          <p:spPr>
            <a:xfrm>
              <a:off x="3631593" y="2351052"/>
              <a:ext cx="964520" cy="1028887"/>
            </a:xfrm>
            <a:prstGeom prst="ellipse">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7" name="Oval 136"/>
            <p:cNvSpPr/>
            <p:nvPr/>
          </p:nvSpPr>
          <p:spPr>
            <a:xfrm>
              <a:off x="3718418" y="2433502"/>
              <a:ext cx="808657" cy="862623"/>
            </a:xfrm>
            <a:prstGeom prst="ellipse">
              <a:avLst/>
            </a:prstGeom>
            <a:solidFill>
              <a:schemeClr val="tx1"/>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165" name="Straight Arrow Connector 164"/>
          <p:cNvCxnSpPr>
            <a:stCxn id="15" idx="2"/>
            <a:endCxn id="136" idx="6"/>
          </p:cNvCxnSpPr>
          <p:nvPr/>
        </p:nvCxnSpPr>
        <p:spPr>
          <a:xfrm flipH="1">
            <a:off x="1173224" y="4683148"/>
            <a:ext cx="2047641" cy="5731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66" name="TextBox 165"/>
          <p:cNvSpPr txBox="1"/>
          <p:nvPr/>
        </p:nvSpPr>
        <p:spPr>
          <a:xfrm>
            <a:off x="2678237" y="4701869"/>
            <a:ext cx="547626" cy="276999"/>
          </a:xfrm>
          <a:prstGeom prst="rect">
            <a:avLst/>
          </a:prstGeom>
          <a:noFill/>
        </p:spPr>
        <p:txBody>
          <a:bodyPr wrap="square" rtlCol="0">
            <a:spAutoFit/>
          </a:bodyPr>
          <a:lstStyle/>
          <a:p>
            <a:r>
              <a:rPr lang="en-US" sz="1200" dirty="0" smtClean="0"/>
              <a:t>no</a:t>
            </a:r>
            <a:endParaRPr lang="en-US" sz="1200" dirty="0"/>
          </a:p>
        </p:txBody>
      </p:sp>
    </p:spTree>
    <p:extLst>
      <p:ext uri="{BB962C8B-B14F-4D97-AF65-F5344CB8AC3E}">
        <p14:creationId xmlns:p14="http://schemas.microsoft.com/office/powerpoint/2010/main" val="258261747"/>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ODL </a:t>
            </a:r>
            <a:r>
              <a:rPr lang="en-US" dirty="0" smtClean="0"/>
              <a:t>Plug-in</a:t>
            </a:r>
            <a:r>
              <a:rPr lang="en-US" dirty="0"/>
              <a:t/>
            </a:r>
            <a:br>
              <a:rPr lang="en-US" dirty="0"/>
            </a:br>
            <a:r>
              <a:rPr lang="en-US" dirty="0"/>
              <a:t>DECREASE BANDWIDTH</a:t>
            </a:r>
          </a:p>
        </p:txBody>
      </p:sp>
      <p:sp>
        <p:nvSpPr>
          <p:cNvPr id="4" name="Oval 3"/>
          <p:cNvSpPr/>
          <p:nvPr/>
        </p:nvSpPr>
        <p:spPr>
          <a:xfrm>
            <a:off x="814487" y="1891386"/>
            <a:ext cx="207073" cy="220892"/>
          </a:xfrm>
          <a:prstGeom prst="ellipse">
            <a:avLst/>
          </a:prstGeom>
          <a:solidFill>
            <a:schemeClr val="tx1"/>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 name="Straight Arrow Connector 5"/>
          <p:cNvCxnSpPr/>
          <p:nvPr/>
        </p:nvCxnSpPr>
        <p:spPr>
          <a:xfrm>
            <a:off x="911121" y="2112278"/>
            <a:ext cx="0" cy="56603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7" name="Rounded Rectangle 6"/>
          <p:cNvSpPr/>
          <p:nvPr/>
        </p:nvSpPr>
        <p:spPr>
          <a:xfrm>
            <a:off x="276097" y="2705925"/>
            <a:ext cx="1352878" cy="524618"/>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CLIENT</a:t>
            </a:r>
            <a:endParaRPr lang="en-US" dirty="0"/>
          </a:p>
        </p:txBody>
      </p:sp>
      <p:sp>
        <p:nvSpPr>
          <p:cNvPr id="10" name="Rounded Rectangle 9"/>
          <p:cNvSpPr/>
          <p:nvPr/>
        </p:nvSpPr>
        <p:spPr>
          <a:xfrm>
            <a:off x="276097" y="3796578"/>
            <a:ext cx="1352878" cy="524618"/>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NB</a:t>
            </a:r>
            <a:endParaRPr lang="en-US" dirty="0"/>
          </a:p>
        </p:txBody>
      </p:sp>
      <p:cxnSp>
        <p:nvCxnSpPr>
          <p:cNvPr id="11" name="Straight Arrow Connector 10"/>
          <p:cNvCxnSpPr/>
          <p:nvPr/>
        </p:nvCxnSpPr>
        <p:spPr>
          <a:xfrm>
            <a:off x="911121" y="3230543"/>
            <a:ext cx="0" cy="56603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911121" y="3404826"/>
            <a:ext cx="1253994" cy="276999"/>
          </a:xfrm>
          <a:prstGeom prst="rect">
            <a:avLst/>
          </a:prstGeom>
          <a:noFill/>
        </p:spPr>
        <p:txBody>
          <a:bodyPr wrap="none" rtlCol="0">
            <a:spAutoFit/>
          </a:bodyPr>
          <a:lstStyle/>
          <a:p>
            <a:r>
              <a:rPr lang="en-US" sz="1200" dirty="0" smtClean="0"/>
              <a:t>REST COMMAND</a:t>
            </a:r>
            <a:endParaRPr lang="en-US" sz="1200" dirty="0"/>
          </a:p>
        </p:txBody>
      </p:sp>
      <p:sp>
        <p:nvSpPr>
          <p:cNvPr id="13" name="TextBox 12"/>
          <p:cNvSpPr txBox="1"/>
          <p:nvPr/>
        </p:nvSpPr>
        <p:spPr>
          <a:xfrm>
            <a:off x="1051022" y="1891386"/>
            <a:ext cx="577953" cy="276999"/>
          </a:xfrm>
          <a:prstGeom prst="rect">
            <a:avLst/>
          </a:prstGeom>
          <a:noFill/>
        </p:spPr>
        <p:txBody>
          <a:bodyPr wrap="none" rtlCol="0">
            <a:spAutoFit/>
          </a:bodyPr>
          <a:lstStyle/>
          <a:p>
            <a:r>
              <a:rPr lang="en-US" sz="1200" dirty="0" smtClean="0"/>
              <a:t>START</a:t>
            </a:r>
            <a:endParaRPr lang="en-US" sz="1200" dirty="0"/>
          </a:p>
        </p:txBody>
      </p:sp>
      <p:sp>
        <p:nvSpPr>
          <p:cNvPr id="15" name="Diamond 14"/>
          <p:cNvSpPr/>
          <p:nvPr/>
        </p:nvSpPr>
        <p:spPr>
          <a:xfrm>
            <a:off x="2507341" y="3434625"/>
            <a:ext cx="1427048" cy="1248523"/>
          </a:xfrm>
          <a:prstGeom prst="diamon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t>Accept?</a:t>
            </a:r>
            <a:endParaRPr lang="en-US" sz="1400" dirty="0"/>
          </a:p>
        </p:txBody>
      </p:sp>
      <p:cxnSp>
        <p:nvCxnSpPr>
          <p:cNvPr id="17" name="Straight Arrow Connector 16"/>
          <p:cNvCxnSpPr>
            <a:stCxn id="10" idx="3"/>
            <a:endCxn id="15" idx="1"/>
          </p:cNvCxnSpPr>
          <p:nvPr/>
        </p:nvCxnSpPr>
        <p:spPr>
          <a:xfrm>
            <a:off x="1628975" y="4058887"/>
            <a:ext cx="878366"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0" name="TextBox 19"/>
          <p:cNvSpPr txBox="1"/>
          <p:nvPr/>
        </p:nvSpPr>
        <p:spPr>
          <a:xfrm>
            <a:off x="1628975" y="4044197"/>
            <a:ext cx="922774" cy="276999"/>
          </a:xfrm>
          <a:prstGeom prst="rect">
            <a:avLst/>
          </a:prstGeom>
          <a:noFill/>
        </p:spPr>
        <p:txBody>
          <a:bodyPr wrap="none" rtlCol="0">
            <a:spAutoFit/>
          </a:bodyPr>
          <a:lstStyle/>
          <a:p>
            <a:r>
              <a:rPr lang="en-US" sz="1200" dirty="0"/>
              <a:t>c</a:t>
            </a:r>
            <a:r>
              <a:rPr lang="en-US" sz="1200" dirty="0" smtClean="0"/>
              <a:t>all method</a:t>
            </a:r>
          </a:p>
        </p:txBody>
      </p:sp>
      <p:cxnSp>
        <p:nvCxnSpPr>
          <p:cNvPr id="22" name="Straight Arrow Connector 21"/>
          <p:cNvCxnSpPr>
            <a:stCxn id="15" idx="3"/>
            <a:endCxn id="25" idx="1"/>
          </p:cNvCxnSpPr>
          <p:nvPr/>
        </p:nvCxnSpPr>
        <p:spPr>
          <a:xfrm flipH="1" flipV="1">
            <a:off x="3934388" y="2204684"/>
            <a:ext cx="1" cy="185420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a:off x="3985280" y="3116744"/>
            <a:ext cx="391078" cy="276999"/>
          </a:xfrm>
          <a:prstGeom prst="rect">
            <a:avLst/>
          </a:prstGeom>
          <a:noFill/>
        </p:spPr>
        <p:txBody>
          <a:bodyPr wrap="none" rtlCol="0">
            <a:spAutoFit/>
          </a:bodyPr>
          <a:lstStyle/>
          <a:p>
            <a:r>
              <a:rPr lang="en-US" sz="1200" dirty="0" smtClean="0"/>
              <a:t>yes</a:t>
            </a:r>
            <a:endParaRPr lang="en-US" sz="1200" dirty="0"/>
          </a:p>
        </p:txBody>
      </p:sp>
      <p:sp>
        <p:nvSpPr>
          <p:cNvPr id="25" name="Diamond 24"/>
          <p:cNvSpPr/>
          <p:nvPr/>
        </p:nvSpPr>
        <p:spPr>
          <a:xfrm>
            <a:off x="3934388" y="1580422"/>
            <a:ext cx="1427048" cy="1248523"/>
          </a:xfrm>
          <a:prstGeom prst="diamon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t>Use Cache?</a:t>
            </a:r>
            <a:endParaRPr lang="en-US" sz="1400" dirty="0"/>
          </a:p>
        </p:txBody>
      </p:sp>
      <p:cxnSp>
        <p:nvCxnSpPr>
          <p:cNvPr id="26" name="Straight Arrow Connector 25"/>
          <p:cNvCxnSpPr>
            <a:stCxn id="25" idx="3"/>
          </p:cNvCxnSpPr>
          <p:nvPr/>
        </p:nvCxnSpPr>
        <p:spPr>
          <a:xfrm>
            <a:off x="5361436" y="2204684"/>
            <a:ext cx="1956012"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7" name="TextBox 26"/>
          <p:cNvSpPr txBox="1"/>
          <p:nvPr/>
        </p:nvSpPr>
        <p:spPr>
          <a:xfrm>
            <a:off x="5386112" y="1891386"/>
            <a:ext cx="547626" cy="276999"/>
          </a:xfrm>
          <a:prstGeom prst="rect">
            <a:avLst/>
          </a:prstGeom>
          <a:noFill/>
        </p:spPr>
        <p:txBody>
          <a:bodyPr wrap="square" rtlCol="0">
            <a:spAutoFit/>
          </a:bodyPr>
          <a:lstStyle/>
          <a:p>
            <a:r>
              <a:rPr lang="en-US" sz="1200" dirty="0" smtClean="0"/>
              <a:t>no</a:t>
            </a:r>
            <a:endParaRPr lang="en-US" sz="1200" dirty="0"/>
          </a:p>
        </p:txBody>
      </p:sp>
      <p:sp>
        <p:nvSpPr>
          <p:cNvPr id="28" name="Rounded Rectangle 27"/>
          <p:cNvSpPr/>
          <p:nvPr/>
        </p:nvSpPr>
        <p:spPr>
          <a:xfrm>
            <a:off x="5244038" y="3798884"/>
            <a:ext cx="1352878" cy="524618"/>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cache</a:t>
            </a:r>
            <a:endParaRPr lang="en-US" dirty="0"/>
          </a:p>
        </p:txBody>
      </p:sp>
      <p:cxnSp>
        <p:nvCxnSpPr>
          <p:cNvPr id="30" name="Straight Arrow Connector 29"/>
          <p:cNvCxnSpPr>
            <a:stCxn id="25" idx="2"/>
            <a:endCxn id="28" idx="1"/>
          </p:cNvCxnSpPr>
          <p:nvPr/>
        </p:nvCxnSpPr>
        <p:spPr>
          <a:xfrm>
            <a:off x="4647912" y="2828945"/>
            <a:ext cx="596126" cy="123224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3" name="TextBox 32"/>
          <p:cNvSpPr txBox="1"/>
          <p:nvPr/>
        </p:nvSpPr>
        <p:spPr>
          <a:xfrm>
            <a:off x="4970358" y="3105944"/>
            <a:ext cx="391078" cy="276999"/>
          </a:xfrm>
          <a:prstGeom prst="rect">
            <a:avLst/>
          </a:prstGeom>
          <a:noFill/>
        </p:spPr>
        <p:txBody>
          <a:bodyPr wrap="none" rtlCol="0">
            <a:spAutoFit/>
          </a:bodyPr>
          <a:lstStyle/>
          <a:p>
            <a:r>
              <a:rPr lang="en-US" sz="1200" dirty="0" smtClean="0"/>
              <a:t>yes</a:t>
            </a:r>
            <a:endParaRPr lang="en-US" sz="1200" dirty="0"/>
          </a:p>
        </p:txBody>
      </p:sp>
      <p:sp>
        <p:nvSpPr>
          <p:cNvPr id="34" name="Rounded Rectangle 33"/>
          <p:cNvSpPr/>
          <p:nvPr/>
        </p:nvSpPr>
        <p:spPr>
          <a:xfrm>
            <a:off x="7475216" y="3798884"/>
            <a:ext cx="1352878" cy="524618"/>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Route from </a:t>
            </a:r>
            <a:r>
              <a:rPr lang="en-US" dirty="0" err="1" smtClean="0"/>
              <a:t>src</a:t>
            </a:r>
            <a:r>
              <a:rPr lang="en-US" dirty="0" smtClean="0"/>
              <a:t> to </a:t>
            </a:r>
            <a:r>
              <a:rPr lang="en-US" dirty="0" err="1" smtClean="0"/>
              <a:t>dst</a:t>
            </a:r>
            <a:endParaRPr lang="en-US" dirty="0"/>
          </a:p>
        </p:txBody>
      </p:sp>
      <p:sp>
        <p:nvSpPr>
          <p:cNvPr id="39" name="Rounded Rectangle 38"/>
          <p:cNvSpPr/>
          <p:nvPr/>
        </p:nvSpPr>
        <p:spPr>
          <a:xfrm>
            <a:off x="7317448" y="1791054"/>
            <a:ext cx="1706756" cy="642448"/>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t>Send get routes </a:t>
            </a:r>
            <a:r>
              <a:rPr lang="en-US" sz="1400" dirty="0" err="1" smtClean="0"/>
              <a:t>cmd</a:t>
            </a:r>
            <a:r>
              <a:rPr lang="en-US" sz="1400" dirty="0" smtClean="0"/>
              <a:t> to PADTEC </a:t>
            </a:r>
            <a:r>
              <a:rPr lang="en-US" sz="1400" dirty="0" err="1"/>
              <a:t>M</a:t>
            </a:r>
            <a:r>
              <a:rPr lang="en-US" sz="1400" dirty="0" err="1" smtClean="0"/>
              <a:t>gmt</a:t>
            </a:r>
            <a:endParaRPr lang="en-US" sz="1400" dirty="0"/>
          </a:p>
        </p:txBody>
      </p:sp>
      <p:sp>
        <p:nvSpPr>
          <p:cNvPr id="40" name="Rounded Rectangle 39"/>
          <p:cNvSpPr/>
          <p:nvPr/>
        </p:nvSpPr>
        <p:spPr>
          <a:xfrm>
            <a:off x="7415503" y="5315936"/>
            <a:ext cx="1510646" cy="1041348"/>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t>Select channel from </a:t>
            </a:r>
            <a:r>
              <a:rPr lang="en-US" sz="1400" dirty="0"/>
              <a:t>ascending </a:t>
            </a:r>
            <a:r>
              <a:rPr lang="en-US" sz="1400" dirty="0" smtClean="0"/>
              <a:t>order</a:t>
            </a:r>
            <a:endParaRPr lang="en-US" sz="1400" dirty="0"/>
          </a:p>
        </p:txBody>
      </p:sp>
      <p:cxnSp>
        <p:nvCxnSpPr>
          <p:cNvPr id="41" name="Straight Arrow Connector 40"/>
          <p:cNvCxnSpPr>
            <a:stCxn id="39" idx="2"/>
            <a:endCxn id="34" idx="0"/>
          </p:cNvCxnSpPr>
          <p:nvPr/>
        </p:nvCxnSpPr>
        <p:spPr>
          <a:xfrm flipH="1">
            <a:off x="8151655" y="2433502"/>
            <a:ext cx="19171" cy="136538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a:stCxn id="28" idx="3"/>
            <a:endCxn id="34" idx="1"/>
          </p:cNvCxnSpPr>
          <p:nvPr/>
        </p:nvCxnSpPr>
        <p:spPr>
          <a:xfrm>
            <a:off x="6596916" y="4061193"/>
            <a:ext cx="8783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47" name="TextBox 46"/>
          <p:cNvSpPr txBox="1"/>
          <p:nvPr/>
        </p:nvSpPr>
        <p:spPr>
          <a:xfrm>
            <a:off x="6754882" y="4070134"/>
            <a:ext cx="581785" cy="276999"/>
          </a:xfrm>
          <a:prstGeom prst="rect">
            <a:avLst/>
          </a:prstGeom>
          <a:noFill/>
        </p:spPr>
        <p:txBody>
          <a:bodyPr wrap="none" rtlCol="0">
            <a:spAutoFit/>
          </a:bodyPr>
          <a:lstStyle/>
          <a:p>
            <a:r>
              <a:rPr lang="en-US" sz="1200" dirty="0" smtClean="0"/>
              <a:t>return</a:t>
            </a:r>
            <a:endParaRPr lang="en-US" sz="1200" dirty="0"/>
          </a:p>
        </p:txBody>
      </p:sp>
      <p:sp>
        <p:nvSpPr>
          <p:cNvPr id="82" name="TextBox 81"/>
          <p:cNvSpPr txBox="1"/>
          <p:nvPr/>
        </p:nvSpPr>
        <p:spPr>
          <a:xfrm>
            <a:off x="8170826" y="2935968"/>
            <a:ext cx="581785" cy="276999"/>
          </a:xfrm>
          <a:prstGeom prst="rect">
            <a:avLst/>
          </a:prstGeom>
          <a:noFill/>
        </p:spPr>
        <p:txBody>
          <a:bodyPr wrap="none" rtlCol="0">
            <a:spAutoFit/>
          </a:bodyPr>
          <a:lstStyle/>
          <a:p>
            <a:r>
              <a:rPr lang="en-US" sz="1200" dirty="0" smtClean="0"/>
              <a:t>return</a:t>
            </a:r>
            <a:endParaRPr lang="en-US" sz="1200" dirty="0"/>
          </a:p>
        </p:txBody>
      </p:sp>
      <p:cxnSp>
        <p:nvCxnSpPr>
          <p:cNvPr id="84" name="Straight Arrow Connector 83"/>
          <p:cNvCxnSpPr>
            <a:stCxn id="34" idx="2"/>
            <a:endCxn id="40" idx="0"/>
          </p:cNvCxnSpPr>
          <p:nvPr/>
        </p:nvCxnSpPr>
        <p:spPr>
          <a:xfrm>
            <a:off x="8151655" y="4323502"/>
            <a:ext cx="19171" cy="99243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87" name="Rounded Rectangle 86"/>
          <p:cNvSpPr/>
          <p:nvPr/>
        </p:nvSpPr>
        <p:spPr>
          <a:xfrm>
            <a:off x="5021552" y="5297286"/>
            <a:ext cx="1733330" cy="708209"/>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t>Make remove-occupation JSON</a:t>
            </a:r>
          </a:p>
        </p:txBody>
      </p:sp>
      <p:cxnSp>
        <p:nvCxnSpPr>
          <p:cNvPr id="103" name="Straight Arrow Connector 102"/>
          <p:cNvCxnSpPr>
            <a:endCxn id="87" idx="3"/>
          </p:cNvCxnSpPr>
          <p:nvPr/>
        </p:nvCxnSpPr>
        <p:spPr>
          <a:xfrm flipH="1">
            <a:off x="6754882" y="5651391"/>
            <a:ext cx="660621"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06" name="Rounded Rectangle 105"/>
          <p:cNvSpPr/>
          <p:nvPr/>
        </p:nvSpPr>
        <p:spPr>
          <a:xfrm>
            <a:off x="2771601" y="5297286"/>
            <a:ext cx="1733330" cy="708209"/>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Send command</a:t>
            </a:r>
          </a:p>
          <a:p>
            <a:pPr algn="ctr"/>
            <a:r>
              <a:rPr lang="en-US" sz="1600" dirty="0"/>
              <a:t>t</a:t>
            </a:r>
            <a:r>
              <a:rPr lang="en-US" sz="1600" dirty="0" smtClean="0"/>
              <a:t>o </a:t>
            </a:r>
            <a:r>
              <a:rPr lang="en-US" sz="1600" dirty="0" err="1"/>
              <a:t>P</a:t>
            </a:r>
            <a:r>
              <a:rPr lang="en-US" sz="1600" dirty="0" err="1" smtClean="0"/>
              <a:t>adtec</a:t>
            </a:r>
            <a:r>
              <a:rPr lang="en-US" sz="1600" dirty="0" smtClean="0"/>
              <a:t> </a:t>
            </a:r>
            <a:r>
              <a:rPr lang="en-US" sz="1600" dirty="0" err="1"/>
              <a:t>M</a:t>
            </a:r>
            <a:r>
              <a:rPr lang="en-US" sz="1600" dirty="0" err="1" smtClean="0"/>
              <a:t>gmt</a:t>
            </a:r>
            <a:endParaRPr lang="en-US" sz="1600" dirty="0"/>
          </a:p>
        </p:txBody>
      </p:sp>
      <p:sp>
        <p:nvSpPr>
          <p:cNvPr id="109" name="Diamond 108"/>
          <p:cNvSpPr/>
          <p:nvPr/>
        </p:nvSpPr>
        <p:spPr>
          <a:xfrm>
            <a:off x="255390" y="5297285"/>
            <a:ext cx="1532340" cy="708210"/>
          </a:xfrm>
          <a:prstGeom prst="diamon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t>confirm?</a:t>
            </a:r>
            <a:endParaRPr lang="en-US" sz="1400" dirty="0"/>
          </a:p>
        </p:txBody>
      </p:sp>
      <p:cxnSp>
        <p:nvCxnSpPr>
          <p:cNvPr id="111" name="Straight Arrow Connector 110"/>
          <p:cNvCxnSpPr>
            <a:stCxn id="87" idx="1"/>
            <a:endCxn id="106" idx="3"/>
          </p:cNvCxnSpPr>
          <p:nvPr/>
        </p:nvCxnSpPr>
        <p:spPr>
          <a:xfrm flipH="1">
            <a:off x="4504931" y="5651391"/>
            <a:ext cx="516621"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3" name="Straight Arrow Connector 112"/>
          <p:cNvCxnSpPr>
            <a:stCxn id="106" idx="1"/>
            <a:endCxn id="109" idx="3"/>
          </p:cNvCxnSpPr>
          <p:nvPr/>
        </p:nvCxnSpPr>
        <p:spPr>
          <a:xfrm flipH="1" flipV="1">
            <a:off x="1787730" y="5651390"/>
            <a:ext cx="983871" cy="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7" name="Straight Arrow Connector 116"/>
          <p:cNvCxnSpPr>
            <a:stCxn id="109" idx="0"/>
            <a:endCxn id="136" idx="4"/>
          </p:cNvCxnSpPr>
          <p:nvPr/>
        </p:nvCxnSpPr>
        <p:spPr>
          <a:xfrm flipV="1">
            <a:off x="1021560" y="4890400"/>
            <a:ext cx="11104" cy="40688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9" name="Straight Arrow Connector 118"/>
          <p:cNvCxnSpPr>
            <a:stCxn id="109" idx="2"/>
          </p:cNvCxnSpPr>
          <p:nvPr/>
        </p:nvCxnSpPr>
        <p:spPr>
          <a:xfrm>
            <a:off x="1021560" y="6005495"/>
            <a:ext cx="0" cy="40090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28" name="TextBox 127"/>
          <p:cNvSpPr txBox="1"/>
          <p:nvPr/>
        </p:nvSpPr>
        <p:spPr>
          <a:xfrm>
            <a:off x="1017322" y="4978868"/>
            <a:ext cx="547626" cy="276999"/>
          </a:xfrm>
          <a:prstGeom prst="rect">
            <a:avLst/>
          </a:prstGeom>
          <a:noFill/>
        </p:spPr>
        <p:txBody>
          <a:bodyPr wrap="square" rtlCol="0">
            <a:spAutoFit/>
          </a:bodyPr>
          <a:lstStyle/>
          <a:p>
            <a:r>
              <a:rPr lang="en-US" sz="1200" dirty="0" smtClean="0"/>
              <a:t>no</a:t>
            </a:r>
            <a:endParaRPr lang="en-US" sz="1200" dirty="0"/>
          </a:p>
        </p:txBody>
      </p:sp>
      <p:sp>
        <p:nvSpPr>
          <p:cNvPr id="129" name="TextBox 128"/>
          <p:cNvSpPr txBox="1"/>
          <p:nvPr/>
        </p:nvSpPr>
        <p:spPr>
          <a:xfrm>
            <a:off x="432520" y="4587043"/>
            <a:ext cx="547626" cy="276999"/>
          </a:xfrm>
          <a:prstGeom prst="rect">
            <a:avLst/>
          </a:prstGeom>
          <a:noFill/>
        </p:spPr>
        <p:txBody>
          <a:bodyPr wrap="square" rtlCol="0">
            <a:spAutoFit/>
          </a:bodyPr>
          <a:lstStyle/>
          <a:p>
            <a:r>
              <a:rPr lang="en-US" sz="1200" dirty="0" smtClean="0"/>
              <a:t>FAIL</a:t>
            </a:r>
            <a:endParaRPr lang="en-US" sz="1200" dirty="0"/>
          </a:p>
        </p:txBody>
      </p:sp>
      <p:sp>
        <p:nvSpPr>
          <p:cNvPr id="130" name="TextBox 129"/>
          <p:cNvSpPr txBox="1"/>
          <p:nvPr/>
        </p:nvSpPr>
        <p:spPr>
          <a:xfrm>
            <a:off x="992966" y="5969458"/>
            <a:ext cx="547626" cy="276999"/>
          </a:xfrm>
          <a:prstGeom prst="rect">
            <a:avLst/>
          </a:prstGeom>
          <a:noFill/>
        </p:spPr>
        <p:txBody>
          <a:bodyPr wrap="square" rtlCol="0">
            <a:spAutoFit/>
          </a:bodyPr>
          <a:lstStyle/>
          <a:p>
            <a:r>
              <a:rPr lang="en-US" sz="1200" dirty="0" smtClean="0"/>
              <a:t>yes</a:t>
            </a:r>
            <a:endParaRPr lang="en-US" sz="1200" dirty="0"/>
          </a:p>
        </p:txBody>
      </p:sp>
      <p:sp>
        <p:nvSpPr>
          <p:cNvPr id="131" name="TextBox 130"/>
          <p:cNvSpPr txBox="1"/>
          <p:nvPr/>
        </p:nvSpPr>
        <p:spPr>
          <a:xfrm>
            <a:off x="1187300" y="6398787"/>
            <a:ext cx="841545" cy="276999"/>
          </a:xfrm>
          <a:prstGeom prst="rect">
            <a:avLst/>
          </a:prstGeom>
          <a:noFill/>
        </p:spPr>
        <p:txBody>
          <a:bodyPr wrap="square" rtlCol="0">
            <a:spAutoFit/>
          </a:bodyPr>
          <a:lstStyle/>
          <a:p>
            <a:r>
              <a:rPr lang="en-US" sz="1200" dirty="0" smtClean="0"/>
              <a:t>SUCCESS</a:t>
            </a:r>
            <a:endParaRPr lang="en-US" sz="1200" dirty="0"/>
          </a:p>
        </p:txBody>
      </p:sp>
      <p:grpSp>
        <p:nvGrpSpPr>
          <p:cNvPr id="134" name="Group 133"/>
          <p:cNvGrpSpPr/>
          <p:nvPr/>
        </p:nvGrpSpPr>
        <p:grpSpPr>
          <a:xfrm>
            <a:off x="880999" y="6406399"/>
            <a:ext cx="281121" cy="299882"/>
            <a:chOff x="3631593" y="2351052"/>
            <a:chExt cx="964520" cy="1028887"/>
          </a:xfrm>
        </p:grpSpPr>
        <p:sp>
          <p:nvSpPr>
            <p:cNvPr id="132" name="Oval 131"/>
            <p:cNvSpPr/>
            <p:nvPr/>
          </p:nvSpPr>
          <p:spPr>
            <a:xfrm>
              <a:off x="3631593" y="2351052"/>
              <a:ext cx="964520" cy="1028887"/>
            </a:xfrm>
            <a:prstGeom prst="ellipse">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3" name="Oval 132"/>
            <p:cNvSpPr/>
            <p:nvPr/>
          </p:nvSpPr>
          <p:spPr>
            <a:xfrm>
              <a:off x="3718418" y="2433502"/>
              <a:ext cx="808657" cy="862623"/>
            </a:xfrm>
            <a:prstGeom prst="ellipse">
              <a:avLst/>
            </a:prstGeom>
            <a:solidFill>
              <a:schemeClr val="tx1"/>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35" name="Group 134"/>
          <p:cNvGrpSpPr/>
          <p:nvPr/>
        </p:nvGrpSpPr>
        <p:grpSpPr>
          <a:xfrm>
            <a:off x="892103" y="4590518"/>
            <a:ext cx="281121" cy="299882"/>
            <a:chOff x="3631593" y="2351052"/>
            <a:chExt cx="964520" cy="1028887"/>
          </a:xfrm>
        </p:grpSpPr>
        <p:sp>
          <p:nvSpPr>
            <p:cNvPr id="136" name="Oval 135"/>
            <p:cNvSpPr/>
            <p:nvPr/>
          </p:nvSpPr>
          <p:spPr>
            <a:xfrm>
              <a:off x="3631593" y="2351052"/>
              <a:ext cx="964520" cy="1028887"/>
            </a:xfrm>
            <a:prstGeom prst="ellipse">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7" name="Oval 136"/>
            <p:cNvSpPr/>
            <p:nvPr/>
          </p:nvSpPr>
          <p:spPr>
            <a:xfrm>
              <a:off x="3718418" y="2433502"/>
              <a:ext cx="808657" cy="862623"/>
            </a:xfrm>
            <a:prstGeom prst="ellipse">
              <a:avLst/>
            </a:prstGeom>
            <a:solidFill>
              <a:schemeClr val="tx1"/>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165" name="Straight Arrow Connector 164"/>
          <p:cNvCxnSpPr>
            <a:stCxn id="15" idx="2"/>
            <a:endCxn id="136" idx="6"/>
          </p:cNvCxnSpPr>
          <p:nvPr/>
        </p:nvCxnSpPr>
        <p:spPr>
          <a:xfrm flipH="1">
            <a:off x="1173224" y="4683148"/>
            <a:ext cx="2047641" cy="5731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66" name="TextBox 165"/>
          <p:cNvSpPr txBox="1"/>
          <p:nvPr/>
        </p:nvSpPr>
        <p:spPr>
          <a:xfrm>
            <a:off x="2678237" y="4701869"/>
            <a:ext cx="547626" cy="276999"/>
          </a:xfrm>
          <a:prstGeom prst="rect">
            <a:avLst/>
          </a:prstGeom>
          <a:noFill/>
        </p:spPr>
        <p:txBody>
          <a:bodyPr wrap="square" rtlCol="0">
            <a:spAutoFit/>
          </a:bodyPr>
          <a:lstStyle/>
          <a:p>
            <a:r>
              <a:rPr lang="en-US" sz="1200" dirty="0" smtClean="0"/>
              <a:t>no</a:t>
            </a:r>
            <a:endParaRPr lang="en-US" sz="1200" dirty="0"/>
          </a:p>
        </p:txBody>
      </p:sp>
      <p:cxnSp>
        <p:nvCxnSpPr>
          <p:cNvPr id="51" name="Straight Arrow Connector 50"/>
          <p:cNvCxnSpPr/>
          <p:nvPr/>
        </p:nvCxnSpPr>
        <p:spPr>
          <a:xfrm flipH="1">
            <a:off x="5920477" y="2433502"/>
            <a:ext cx="1396971" cy="1365382"/>
          </a:xfrm>
          <a:prstGeom prst="straightConnector1">
            <a:avLst/>
          </a:prstGeom>
          <a:ln>
            <a:solidFill>
              <a:schemeClr val="tx1"/>
            </a:solidFill>
            <a:prstDash val="dash"/>
            <a:tailEnd type="arrow"/>
          </a:ln>
        </p:spPr>
        <p:style>
          <a:lnRef idx="2">
            <a:schemeClr val="accent1"/>
          </a:lnRef>
          <a:fillRef idx="0">
            <a:schemeClr val="accent1"/>
          </a:fillRef>
          <a:effectRef idx="1">
            <a:schemeClr val="accent1"/>
          </a:effectRef>
          <a:fontRef idx="minor">
            <a:schemeClr val="tx1"/>
          </a:fontRef>
        </p:style>
      </p:cxnSp>
      <p:sp>
        <p:nvSpPr>
          <p:cNvPr id="52" name="TextBox 51"/>
          <p:cNvSpPr txBox="1"/>
          <p:nvPr/>
        </p:nvSpPr>
        <p:spPr>
          <a:xfrm>
            <a:off x="6610886" y="2978244"/>
            <a:ext cx="466794" cy="276999"/>
          </a:xfrm>
          <a:prstGeom prst="rect">
            <a:avLst/>
          </a:prstGeom>
          <a:noFill/>
        </p:spPr>
        <p:txBody>
          <a:bodyPr wrap="none" rtlCol="0">
            <a:spAutoFit/>
          </a:bodyPr>
          <a:lstStyle/>
          <a:p>
            <a:r>
              <a:rPr lang="en-US" sz="1200" dirty="0" smtClean="0"/>
              <a:t>save</a:t>
            </a:r>
            <a:endParaRPr lang="en-US" sz="1200" dirty="0"/>
          </a:p>
        </p:txBody>
      </p:sp>
    </p:spTree>
    <p:extLst>
      <p:ext uri="{BB962C8B-B14F-4D97-AF65-F5344CB8AC3E}">
        <p14:creationId xmlns:p14="http://schemas.microsoft.com/office/powerpoint/2010/main" val="158125022"/>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smtClean="0"/>
              <a:t>Padtec</a:t>
            </a:r>
            <a:r>
              <a:rPr lang="en-US" dirty="0" smtClean="0"/>
              <a:t> </a:t>
            </a:r>
            <a:r>
              <a:rPr lang="en-US" dirty="0" err="1" smtClean="0"/>
              <a:t>RESTful</a:t>
            </a:r>
            <a:r>
              <a:rPr lang="en-US" dirty="0" smtClean="0"/>
              <a:t> Architecture</a:t>
            </a:r>
            <a:endParaRPr lang="en-US" dirty="0"/>
          </a:p>
        </p:txBody>
      </p:sp>
      <p:sp>
        <p:nvSpPr>
          <p:cNvPr id="6" name="Rectangle 3"/>
          <p:cNvSpPr/>
          <p:nvPr/>
        </p:nvSpPr>
        <p:spPr>
          <a:xfrm>
            <a:off x="1111122" y="1338517"/>
            <a:ext cx="6855826" cy="1988935"/>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Rectangle 4"/>
          <p:cNvSpPr/>
          <p:nvPr/>
        </p:nvSpPr>
        <p:spPr>
          <a:xfrm>
            <a:off x="1447736" y="2577778"/>
            <a:ext cx="2111356" cy="58078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SB Unicamp Plug-in</a:t>
            </a:r>
          </a:p>
        </p:txBody>
      </p:sp>
      <p:pic>
        <p:nvPicPr>
          <p:cNvPr id="8" name="Picture 8" descr="odl logo.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74603" y="2491664"/>
            <a:ext cx="2286161" cy="842993"/>
          </a:xfrm>
          <a:prstGeom prst="rect">
            <a:avLst/>
          </a:prstGeom>
        </p:spPr>
      </p:pic>
      <p:sp>
        <p:nvSpPr>
          <p:cNvPr id="9" name="TextBox 5"/>
          <p:cNvSpPr txBox="1"/>
          <p:nvPr/>
        </p:nvSpPr>
        <p:spPr>
          <a:xfrm>
            <a:off x="6439993" y="1355185"/>
            <a:ext cx="1526955" cy="369332"/>
          </a:xfrm>
          <a:prstGeom prst="rect">
            <a:avLst/>
          </a:prstGeom>
          <a:noFill/>
        </p:spPr>
        <p:txBody>
          <a:bodyPr wrap="none" rtlCol="0">
            <a:spAutoFit/>
          </a:bodyPr>
          <a:lstStyle/>
          <a:p>
            <a:r>
              <a:rPr lang="en-US" i="1" dirty="0" smtClean="0"/>
              <a:t>Orchestration</a:t>
            </a:r>
            <a:endParaRPr lang="en-US" i="1" dirty="0"/>
          </a:p>
        </p:txBody>
      </p:sp>
      <p:sp>
        <p:nvSpPr>
          <p:cNvPr id="10" name="Rectangle 6"/>
          <p:cNvSpPr/>
          <p:nvPr/>
        </p:nvSpPr>
        <p:spPr>
          <a:xfrm>
            <a:off x="1447736" y="1512112"/>
            <a:ext cx="2111356" cy="59137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NB Caltech Plug-in</a:t>
            </a:r>
          </a:p>
        </p:txBody>
      </p:sp>
      <p:sp>
        <p:nvSpPr>
          <p:cNvPr id="11" name="Down Arrow 9"/>
          <p:cNvSpPr/>
          <p:nvPr/>
        </p:nvSpPr>
        <p:spPr>
          <a:xfrm>
            <a:off x="2591668" y="2151584"/>
            <a:ext cx="214208" cy="413087"/>
          </a:xfrm>
          <a:prstGeom prst="downArrow">
            <a:avLst/>
          </a:prstGeom>
          <a:solidFill>
            <a:srgbClr val="8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Down Arrow 10"/>
          <p:cNvSpPr/>
          <p:nvPr/>
        </p:nvSpPr>
        <p:spPr>
          <a:xfrm rot="10800000">
            <a:off x="2100617" y="2141299"/>
            <a:ext cx="214208" cy="413087"/>
          </a:xfrm>
          <a:prstGeom prst="downArrow">
            <a:avLst/>
          </a:prstGeom>
          <a:solidFill>
            <a:srgbClr val="8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1"/>
          <p:cNvSpPr/>
          <p:nvPr/>
        </p:nvSpPr>
        <p:spPr>
          <a:xfrm>
            <a:off x="4043598" y="2577778"/>
            <a:ext cx="1366178" cy="62501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OpenFlow</a:t>
            </a:r>
            <a:r>
              <a:rPr lang="en-US" dirty="0" smtClean="0"/>
              <a:t> Support</a:t>
            </a:r>
          </a:p>
        </p:txBody>
      </p:sp>
      <p:sp>
        <p:nvSpPr>
          <p:cNvPr id="18" name="Rectangle 18"/>
          <p:cNvSpPr/>
          <p:nvPr/>
        </p:nvSpPr>
        <p:spPr>
          <a:xfrm>
            <a:off x="4043598" y="1512112"/>
            <a:ext cx="2111356" cy="59137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ODL NB Interface</a:t>
            </a:r>
          </a:p>
        </p:txBody>
      </p:sp>
      <p:sp>
        <p:nvSpPr>
          <p:cNvPr id="21" name="Rectangle 21"/>
          <p:cNvSpPr/>
          <p:nvPr/>
        </p:nvSpPr>
        <p:spPr>
          <a:xfrm>
            <a:off x="1145804" y="5377464"/>
            <a:ext cx="2757661" cy="930223"/>
          </a:xfrm>
          <a:prstGeom prst="rect">
            <a:avLst/>
          </a:prstGeom>
          <a:solidFill>
            <a:srgbClr val="DDD9C3"/>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2" name="Rectangle 22"/>
          <p:cNvSpPr/>
          <p:nvPr/>
        </p:nvSpPr>
        <p:spPr>
          <a:xfrm>
            <a:off x="5598151" y="5866345"/>
            <a:ext cx="1960292" cy="428072"/>
          </a:xfrm>
          <a:prstGeom prst="rect">
            <a:avLst/>
          </a:prstGeom>
          <a:solidFill>
            <a:schemeClr val="bg2">
              <a:lumMod val="9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PADTEC ROADM</a:t>
            </a:r>
            <a:endParaRPr lang="en-US" dirty="0">
              <a:solidFill>
                <a:schemeClr val="tx1"/>
              </a:solidFill>
            </a:endParaRPr>
          </a:p>
        </p:txBody>
      </p:sp>
      <p:sp>
        <p:nvSpPr>
          <p:cNvPr id="23" name="TextBox 23"/>
          <p:cNvSpPr txBox="1"/>
          <p:nvPr/>
        </p:nvSpPr>
        <p:spPr>
          <a:xfrm>
            <a:off x="2457266" y="3527392"/>
            <a:ext cx="456525" cy="276999"/>
          </a:xfrm>
          <a:prstGeom prst="rect">
            <a:avLst/>
          </a:prstGeom>
          <a:noFill/>
        </p:spPr>
        <p:txBody>
          <a:bodyPr wrap="none" rtlCol="0">
            <a:spAutoFit/>
          </a:bodyPr>
          <a:lstStyle/>
          <a:p>
            <a:r>
              <a:rPr lang="en-US" sz="1200" dirty="0" smtClean="0"/>
              <a:t>Rest</a:t>
            </a:r>
            <a:endParaRPr lang="en-US" sz="1200" dirty="0"/>
          </a:p>
        </p:txBody>
      </p:sp>
      <p:sp>
        <p:nvSpPr>
          <p:cNvPr id="24" name="Up-Down Arrow 24"/>
          <p:cNvSpPr/>
          <p:nvPr/>
        </p:nvSpPr>
        <p:spPr>
          <a:xfrm>
            <a:off x="2315904" y="3215491"/>
            <a:ext cx="224192" cy="930072"/>
          </a:xfrm>
          <a:prstGeom prst="upDownArrow">
            <a:avLst/>
          </a:prstGeom>
          <a:solidFill>
            <a:srgbClr val="8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TextBox 26"/>
          <p:cNvSpPr txBox="1"/>
          <p:nvPr/>
        </p:nvSpPr>
        <p:spPr>
          <a:xfrm>
            <a:off x="4256479" y="6249931"/>
            <a:ext cx="736099" cy="461665"/>
          </a:xfrm>
          <a:prstGeom prst="rect">
            <a:avLst/>
          </a:prstGeom>
          <a:noFill/>
        </p:spPr>
        <p:txBody>
          <a:bodyPr wrap="none" rtlCol="0">
            <a:spAutoFit/>
          </a:bodyPr>
          <a:lstStyle/>
          <a:p>
            <a:r>
              <a:rPr lang="en-US" sz="1200" dirty="0" err="1" smtClean="0"/>
              <a:t>Padtec</a:t>
            </a:r>
            <a:endParaRPr lang="en-US" sz="1200" dirty="0" smtClean="0"/>
          </a:p>
          <a:p>
            <a:r>
              <a:rPr lang="en-US" sz="1200" dirty="0" smtClean="0"/>
              <a:t>Protocol</a:t>
            </a:r>
            <a:endParaRPr lang="en-US" sz="1200" dirty="0"/>
          </a:p>
        </p:txBody>
      </p:sp>
      <p:sp>
        <p:nvSpPr>
          <p:cNvPr id="27" name="Rectangle 27"/>
          <p:cNvSpPr/>
          <p:nvPr/>
        </p:nvSpPr>
        <p:spPr>
          <a:xfrm>
            <a:off x="1145803" y="4145564"/>
            <a:ext cx="2757662" cy="784428"/>
          </a:xfrm>
          <a:prstGeom prst="rect">
            <a:avLst/>
          </a:prstGeom>
          <a:solidFill>
            <a:schemeClr val="bg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1200"/>
              </a:spcBef>
            </a:pPr>
            <a:r>
              <a:rPr lang="en-US" dirty="0" smtClean="0"/>
              <a:t>NB </a:t>
            </a:r>
            <a:r>
              <a:rPr lang="en-US" dirty="0" err="1" smtClean="0"/>
              <a:t>RESTful</a:t>
            </a:r>
            <a:r>
              <a:rPr lang="en-US" dirty="0" smtClean="0"/>
              <a:t> API</a:t>
            </a:r>
          </a:p>
          <a:p>
            <a:pPr algn="ctr"/>
            <a:r>
              <a:rPr lang="en-US" dirty="0" smtClean="0"/>
              <a:t>Tomcat Web Server</a:t>
            </a:r>
          </a:p>
        </p:txBody>
      </p:sp>
      <p:sp>
        <p:nvSpPr>
          <p:cNvPr id="28" name="TextBox 28"/>
          <p:cNvSpPr txBox="1"/>
          <p:nvPr/>
        </p:nvSpPr>
        <p:spPr>
          <a:xfrm>
            <a:off x="1301839" y="5866345"/>
            <a:ext cx="2338463" cy="369332"/>
          </a:xfrm>
          <a:prstGeom prst="rect">
            <a:avLst/>
          </a:prstGeom>
          <a:noFill/>
        </p:spPr>
        <p:txBody>
          <a:bodyPr wrap="none" rtlCol="0">
            <a:spAutoFit/>
          </a:bodyPr>
          <a:lstStyle/>
          <a:p>
            <a:r>
              <a:rPr lang="en-US" dirty="0" err="1" smtClean="0"/>
              <a:t>Padtec</a:t>
            </a:r>
            <a:r>
              <a:rPr lang="en-US" dirty="0" smtClean="0"/>
              <a:t> </a:t>
            </a:r>
            <a:r>
              <a:rPr lang="en-US" dirty="0" err="1" smtClean="0"/>
              <a:t>Mgmt</a:t>
            </a:r>
            <a:r>
              <a:rPr lang="en-US" dirty="0" smtClean="0"/>
              <a:t> Software</a:t>
            </a:r>
            <a:endParaRPr lang="en-US" dirty="0"/>
          </a:p>
        </p:txBody>
      </p:sp>
      <p:sp>
        <p:nvSpPr>
          <p:cNvPr id="30" name="Left-Right Arrow 31"/>
          <p:cNvSpPr/>
          <p:nvPr/>
        </p:nvSpPr>
        <p:spPr>
          <a:xfrm>
            <a:off x="3925823" y="6051011"/>
            <a:ext cx="1644717" cy="198918"/>
          </a:xfrm>
          <a:prstGeom prst="leftRightArrow">
            <a:avLst/>
          </a:prstGeom>
          <a:solidFill>
            <a:srgbClr val="8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Down Arrow 36"/>
          <p:cNvSpPr/>
          <p:nvPr/>
        </p:nvSpPr>
        <p:spPr>
          <a:xfrm>
            <a:off x="4854040" y="2164691"/>
            <a:ext cx="214208" cy="413087"/>
          </a:xfrm>
          <a:prstGeom prst="downArrow">
            <a:avLst/>
          </a:prstGeom>
          <a:solidFill>
            <a:srgbClr val="8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Down Arrow 37"/>
          <p:cNvSpPr/>
          <p:nvPr/>
        </p:nvSpPr>
        <p:spPr>
          <a:xfrm rot="10800000">
            <a:off x="4362989" y="2154406"/>
            <a:ext cx="214208" cy="413087"/>
          </a:xfrm>
          <a:prstGeom prst="downArrow">
            <a:avLst/>
          </a:prstGeom>
          <a:solidFill>
            <a:srgbClr val="8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TextBox 23"/>
          <p:cNvSpPr txBox="1"/>
          <p:nvPr/>
        </p:nvSpPr>
        <p:spPr>
          <a:xfrm>
            <a:off x="2101666" y="5406992"/>
            <a:ext cx="564578" cy="369332"/>
          </a:xfrm>
          <a:prstGeom prst="rect">
            <a:avLst/>
          </a:prstGeom>
          <a:noFill/>
        </p:spPr>
        <p:txBody>
          <a:bodyPr wrap="none" rtlCol="0">
            <a:spAutoFit/>
          </a:bodyPr>
          <a:lstStyle/>
          <a:p>
            <a:r>
              <a:rPr lang="en-US" dirty="0" smtClean="0"/>
              <a:t>RMI</a:t>
            </a:r>
            <a:endParaRPr lang="en-US" sz="1200" dirty="0"/>
          </a:p>
        </p:txBody>
      </p:sp>
      <p:sp>
        <p:nvSpPr>
          <p:cNvPr id="38" name="Up-Down Arrow 24"/>
          <p:cNvSpPr/>
          <p:nvPr/>
        </p:nvSpPr>
        <p:spPr>
          <a:xfrm>
            <a:off x="1896804" y="4929991"/>
            <a:ext cx="224192" cy="930072"/>
          </a:xfrm>
          <a:prstGeom prst="upDownArrow">
            <a:avLst/>
          </a:prstGeom>
          <a:solidFill>
            <a:srgbClr val="8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0" name="Conector reto 39"/>
          <p:cNvCxnSpPr>
            <a:stCxn id="21" idx="3"/>
          </p:cNvCxnSpPr>
          <p:nvPr/>
        </p:nvCxnSpPr>
        <p:spPr>
          <a:xfrm flipV="1">
            <a:off x="3903465" y="4929992"/>
            <a:ext cx="0" cy="912584"/>
          </a:xfrm>
          <a:prstGeom prst="line">
            <a:avLst/>
          </a:prstGeom>
          <a:ln w="6350">
            <a:solidFill>
              <a:schemeClr val="tx1"/>
            </a:solidFill>
            <a:prstDash val="dash"/>
          </a:ln>
        </p:spPr>
        <p:style>
          <a:lnRef idx="2">
            <a:schemeClr val="accent1"/>
          </a:lnRef>
          <a:fillRef idx="0">
            <a:schemeClr val="accent1"/>
          </a:fillRef>
          <a:effectRef idx="1">
            <a:schemeClr val="accent1"/>
          </a:effectRef>
          <a:fontRef idx="minor">
            <a:schemeClr val="tx1"/>
          </a:fontRef>
        </p:style>
      </p:cxnSp>
      <p:cxnSp>
        <p:nvCxnSpPr>
          <p:cNvPr id="43" name="Conector reto 42"/>
          <p:cNvCxnSpPr/>
          <p:nvPr/>
        </p:nvCxnSpPr>
        <p:spPr>
          <a:xfrm flipV="1">
            <a:off x="1147565" y="4929992"/>
            <a:ext cx="0" cy="912584"/>
          </a:xfrm>
          <a:prstGeom prst="line">
            <a:avLst/>
          </a:prstGeom>
          <a:ln w="6350">
            <a:solidFill>
              <a:schemeClr val="tx1"/>
            </a:solidFill>
            <a:prstDash val="dash"/>
          </a:ln>
        </p:spPr>
        <p:style>
          <a:lnRef idx="2">
            <a:schemeClr val="accent1"/>
          </a:lnRef>
          <a:fillRef idx="0">
            <a:schemeClr val="accent1"/>
          </a:fillRef>
          <a:effectRef idx="1">
            <a:schemeClr val="accent1"/>
          </a:effectRef>
          <a:fontRef idx="minor">
            <a:schemeClr val="tx1"/>
          </a:fontRef>
        </p:style>
      </p:cxnSp>
      <p:sp>
        <p:nvSpPr>
          <p:cNvPr id="44" name="Retângulo 43"/>
          <p:cNvSpPr/>
          <p:nvPr/>
        </p:nvSpPr>
        <p:spPr>
          <a:xfrm>
            <a:off x="4457700" y="3667092"/>
            <a:ext cx="4572000" cy="1754326"/>
          </a:xfrm>
          <a:prstGeom prst="rect">
            <a:avLst/>
          </a:prstGeom>
        </p:spPr>
        <p:txBody>
          <a:bodyPr>
            <a:spAutoFit/>
          </a:bodyPr>
          <a:lstStyle/>
          <a:p>
            <a:r>
              <a:rPr lang="en-US" dirty="0" smtClean="0"/>
              <a:t>REST Interface API Features:</a:t>
            </a:r>
          </a:p>
          <a:p>
            <a:pPr>
              <a:buFont typeface="Arial" pitchFamily="34" charset="0"/>
              <a:buChar char="•"/>
            </a:pPr>
            <a:r>
              <a:rPr lang="en-US" dirty="0" smtClean="0"/>
              <a:t> Topology Search;</a:t>
            </a:r>
          </a:p>
          <a:p>
            <a:pPr>
              <a:buFont typeface="Arial" pitchFamily="34" charset="0"/>
              <a:buChar char="•"/>
            </a:pPr>
            <a:r>
              <a:rPr lang="en-US" dirty="0" smtClean="0"/>
              <a:t> ROADM Discovery;</a:t>
            </a:r>
          </a:p>
          <a:p>
            <a:pPr>
              <a:buFont typeface="Arial" pitchFamily="34" charset="0"/>
              <a:buChar char="•"/>
            </a:pPr>
            <a:r>
              <a:rPr lang="en-US" dirty="0" smtClean="0"/>
              <a:t> </a:t>
            </a:r>
            <a:r>
              <a:rPr lang="en-US" dirty="0" err="1" smtClean="0"/>
              <a:t>CrossConect</a:t>
            </a:r>
            <a:r>
              <a:rPr lang="en-US" dirty="0" smtClean="0"/>
              <a:t> Traceability;</a:t>
            </a:r>
          </a:p>
          <a:p>
            <a:pPr>
              <a:buFont typeface="Arial" pitchFamily="34" charset="0"/>
              <a:buChar char="•"/>
            </a:pPr>
            <a:r>
              <a:rPr lang="en-US" dirty="0" smtClean="0"/>
              <a:t> Paths Discovery and Monitoring;</a:t>
            </a:r>
          </a:p>
          <a:p>
            <a:pPr>
              <a:buFont typeface="Arial" pitchFamily="34" charset="0"/>
              <a:buChar char="•"/>
            </a:pPr>
            <a:r>
              <a:rPr lang="en-US" dirty="0" smtClean="0"/>
              <a:t> Path Configuration;</a:t>
            </a:r>
            <a:endParaRPr lang="pt-BR" dirty="0"/>
          </a:p>
        </p:txBody>
      </p:sp>
    </p:spTree>
    <p:extLst>
      <p:ext uri="{BB962C8B-B14F-4D97-AF65-F5344CB8AC3E}">
        <p14:creationId xmlns:p14="http://schemas.microsoft.com/office/powerpoint/2010/main" val="4272801746"/>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Padtec</a:t>
            </a:r>
            <a:r>
              <a:rPr lang="en-US" dirty="0"/>
              <a:t> </a:t>
            </a:r>
            <a:r>
              <a:rPr lang="en-US" dirty="0" err="1"/>
              <a:t>RESTful</a:t>
            </a:r>
            <a:r>
              <a:rPr lang="en-US" dirty="0"/>
              <a:t> North Bound API</a:t>
            </a:r>
          </a:p>
        </p:txBody>
      </p:sp>
      <p:sp>
        <p:nvSpPr>
          <p:cNvPr id="3" name="Content Placeholder 2"/>
          <p:cNvSpPr>
            <a:spLocks noGrp="1"/>
          </p:cNvSpPr>
          <p:nvPr>
            <p:ph idx="1"/>
          </p:nvPr>
        </p:nvSpPr>
        <p:spPr/>
        <p:txBody>
          <a:bodyPr>
            <a:normAutofit/>
          </a:bodyPr>
          <a:lstStyle/>
          <a:p>
            <a:r>
              <a:rPr lang="en-US" dirty="0" smtClean="0"/>
              <a:t>Commands:</a:t>
            </a:r>
          </a:p>
          <a:p>
            <a:pPr lvl="1"/>
            <a:r>
              <a:rPr lang="en-US" sz="1800" dirty="0" smtClean="0">
                <a:latin typeface="Consolas"/>
                <a:cs typeface="Consolas"/>
              </a:rPr>
              <a:t>GET $SERVER_ROOT/rest/</a:t>
            </a:r>
            <a:r>
              <a:rPr lang="en-US" sz="1800" dirty="0" err="1">
                <a:latin typeface="Consolas"/>
                <a:cs typeface="Consolas"/>
              </a:rPr>
              <a:t>n</a:t>
            </a:r>
            <a:r>
              <a:rPr lang="en-US" sz="1800" dirty="0" err="1" smtClean="0">
                <a:latin typeface="Consolas"/>
                <a:cs typeface="Consolas"/>
              </a:rPr>
              <a:t>es</a:t>
            </a:r>
            <a:endParaRPr lang="en-US" sz="1800" dirty="0" smtClean="0">
              <a:latin typeface="Consolas"/>
              <a:cs typeface="Consolas"/>
            </a:endParaRPr>
          </a:p>
          <a:p>
            <a:pPr lvl="1"/>
            <a:r>
              <a:rPr lang="en-US" sz="1800" dirty="0">
                <a:latin typeface="Consolas"/>
                <a:cs typeface="Consolas"/>
              </a:rPr>
              <a:t>GET </a:t>
            </a:r>
            <a:r>
              <a:rPr lang="en-US" sz="1800" dirty="0" smtClean="0">
                <a:latin typeface="Consolas"/>
                <a:cs typeface="Consolas"/>
              </a:rPr>
              <a:t>$</a:t>
            </a:r>
            <a:r>
              <a:rPr lang="en-US" sz="1800" dirty="0">
                <a:latin typeface="Consolas"/>
                <a:cs typeface="Consolas"/>
              </a:rPr>
              <a:t>SERVER_ROOT/rest</a:t>
            </a:r>
            <a:r>
              <a:rPr lang="en-US" sz="1800" dirty="0" smtClean="0">
                <a:latin typeface="Consolas"/>
                <a:cs typeface="Consolas"/>
              </a:rPr>
              <a:t>/ne-interface/$NE_ID</a:t>
            </a:r>
            <a:endParaRPr lang="en-US" sz="1800" dirty="0">
              <a:latin typeface="Consolas"/>
              <a:cs typeface="Consolas"/>
            </a:endParaRPr>
          </a:p>
          <a:p>
            <a:pPr lvl="1"/>
            <a:r>
              <a:rPr lang="en-US" sz="1800" dirty="0">
                <a:latin typeface="Consolas"/>
                <a:cs typeface="Consolas"/>
              </a:rPr>
              <a:t>GET </a:t>
            </a:r>
            <a:r>
              <a:rPr lang="en-US" sz="1800" dirty="0" smtClean="0">
                <a:latin typeface="Consolas"/>
                <a:cs typeface="Consolas"/>
              </a:rPr>
              <a:t>$</a:t>
            </a:r>
            <a:r>
              <a:rPr lang="en-US" sz="1800" dirty="0">
                <a:latin typeface="Consolas"/>
                <a:cs typeface="Consolas"/>
              </a:rPr>
              <a:t>SERVER_ROOT/rest</a:t>
            </a:r>
            <a:r>
              <a:rPr lang="en-US" sz="1800" dirty="0" smtClean="0">
                <a:latin typeface="Consolas"/>
                <a:cs typeface="Consolas"/>
              </a:rPr>
              <a:t>/</a:t>
            </a:r>
            <a:r>
              <a:rPr lang="en-US" sz="1800" dirty="0" err="1" smtClean="0">
                <a:latin typeface="Consolas"/>
                <a:cs typeface="Consolas"/>
              </a:rPr>
              <a:t>cossconnections</a:t>
            </a:r>
            <a:r>
              <a:rPr lang="en-US" sz="1800" dirty="0" smtClean="0">
                <a:latin typeface="Consolas"/>
                <a:cs typeface="Consolas"/>
              </a:rPr>
              <a:t>/$NE_ID</a:t>
            </a:r>
          </a:p>
          <a:p>
            <a:pPr lvl="1"/>
            <a:r>
              <a:rPr lang="en-US" sz="1800" dirty="0">
                <a:latin typeface="Consolas"/>
                <a:cs typeface="Consolas"/>
              </a:rPr>
              <a:t>GET </a:t>
            </a:r>
            <a:r>
              <a:rPr lang="en-US" sz="1800" dirty="0" smtClean="0">
                <a:latin typeface="Consolas"/>
                <a:cs typeface="Consolas"/>
              </a:rPr>
              <a:t>$</a:t>
            </a:r>
            <a:r>
              <a:rPr lang="en-US" sz="1800" dirty="0">
                <a:latin typeface="Consolas"/>
                <a:cs typeface="Consolas"/>
              </a:rPr>
              <a:t>SERVER_ROOT/rest/topology</a:t>
            </a:r>
          </a:p>
          <a:p>
            <a:pPr lvl="1"/>
            <a:r>
              <a:rPr lang="en-US" sz="1800" dirty="0">
                <a:latin typeface="Consolas"/>
                <a:cs typeface="Consolas"/>
              </a:rPr>
              <a:t>GET </a:t>
            </a:r>
            <a:r>
              <a:rPr lang="en-US" sz="1800" dirty="0" smtClean="0">
                <a:latin typeface="Consolas"/>
                <a:cs typeface="Consolas"/>
              </a:rPr>
              <a:t>$</a:t>
            </a:r>
            <a:r>
              <a:rPr lang="en-US" sz="1800" dirty="0">
                <a:latin typeface="Consolas"/>
                <a:cs typeface="Consolas"/>
              </a:rPr>
              <a:t>SERVER_ROOT/rest</a:t>
            </a:r>
            <a:r>
              <a:rPr lang="en-US" sz="1800" dirty="0" smtClean="0">
                <a:latin typeface="Consolas"/>
                <a:cs typeface="Consolas"/>
              </a:rPr>
              <a:t>/routes/$SOURCE_ID/$DESTINATION_ID</a:t>
            </a:r>
          </a:p>
          <a:p>
            <a:pPr lvl="1"/>
            <a:r>
              <a:rPr lang="en-US" sz="1800" dirty="0" smtClean="0">
                <a:latin typeface="Consolas"/>
                <a:cs typeface="Consolas"/>
              </a:rPr>
              <a:t>POST $</a:t>
            </a:r>
            <a:r>
              <a:rPr lang="en-US" sz="1800" dirty="0">
                <a:latin typeface="Consolas"/>
                <a:cs typeface="Consolas"/>
              </a:rPr>
              <a:t>SERVER_ROOT/rest</a:t>
            </a:r>
            <a:r>
              <a:rPr lang="en-US" sz="1800" dirty="0" smtClean="0">
                <a:latin typeface="Consolas"/>
                <a:cs typeface="Consolas"/>
              </a:rPr>
              <a:t>/create-occupation/</a:t>
            </a:r>
            <a:r>
              <a:rPr lang="en-US" sz="1800" dirty="0">
                <a:latin typeface="Consolas"/>
                <a:cs typeface="Consolas"/>
              </a:rPr>
              <a:t>$SOURCE_ID/$</a:t>
            </a:r>
            <a:r>
              <a:rPr lang="en-US" sz="1800" dirty="0" smtClean="0">
                <a:latin typeface="Consolas"/>
                <a:cs typeface="Consolas"/>
              </a:rPr>
              <a:t>DESTINATION_ID</a:t>
            </a:r>
          </a:p>
          <a:p>
            <a:pPr lvl="1"/>
            <a:r>
              <a:rPr lang="en-US" sz="1800" dirty="0">
                <a:latin typeface="Consolas"/>
                <a:cs typeface="Consolas"/>
              </a:rPr>
              <a:t>POST $SERVER_ROOT/rest</a:t>
            </a:r>
            <a:r>
              <a:rPr lang="en-US" sz="1800" dirty="0" smtClean="0">
                <a:latin typeface="Consolas"/>
                <a:cs typeface="Consolas"/>
              </a:rPr>
              <a:t>/remove/</a:t>
            </a:r>
            <a:r>
              <a:rPr lang="en-US" sz="1800" dirty="0">
                <a:latin typeface="Consolas"/>
                <a:cs typeface="Consolas"/>
              </a:rPr>
              <a:t>$SOURCE_ID/$</a:t>
            </a:r>
            <a:r>
              <a:rPr lang="en-US" sz="1800" dirty="0" smtClean="0">
                <a:latin typeface="Consolas"/>
                <a:cs typeface="Consolas"/>
              </a:rPr>
              <a:t>DESTINATION_ID</a:t>
            </a:r>
            <a:endParaRPr lang="en-US" sz="1800" dirty="0">
              <a:latin typeface="Consolas"/>
              <a:cs typeface="Consolas"/>
            </a:endParaRPr>
          </a:p>
        </p:txBody>
      </p:sp>
    </p:spTree>
    <p:extLst>
      <p:ext uri="{BB962C8B-B14F-4D97-AF65-F5344CB8AC3E}">
        <p14:creationId xmlns:p14="http://schemas.microsoft.com/office/powerpoint/2010/main" val="152758306"/>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System Features</a:t>
            </a:r>
            <a:endParaRPr lang="en-US" dirty="0"/>
          </a:p>
        </p:txBody>
      </p:sp>
      <p:sp>
        <p:nvSpPr>
          <p:cNvPr id="3" name="Content Placeholder 2"/>
          <p:cNvSpPr>
            <a:spLocks noGrp="1"/>
          </p:cNvSpPr>
          <p:nvPr>
            <p:ph idx="1"/>
          </p:nvPr>
        </p:nvSpPr>
        <p:spPr>
          <a:xfrm>
            <a:off x="457200" y="2222501"/>
            <a:ext cx="8229600" cy="3403600"/>
          </a:xfrm>
        </p:spPr>
        <p:txBody>
          <a:bodyPr>
            <a:noAutofit/>
          </a:bodyPr>
          <a:lstStyle/>
          <a:p>
            <a:pPr algn="just"/>
            <a:r>
              <a:rPr lang="en-US" sz="2400" dirty="0" smtClean="0"/>
              <a:t>Use network at full speed;</a:t>
            </a:r>
          </a:p>
          <a:p>
            <a:pPr algn="just"/>
            <a:r>
              <a:rPr lang="en-US" sz="2400" dirty="0" smtClean="0"/>
              <a:t>Dynamically monitoring the capability of the storage systems;</a:t>
            </a:r>
          </a:p>
          <a:p>
            <a:pPr algn="just"/>
            <a:r>
              <a:rPr lang="en-US" sz="2400" dirty="0" smtClean="0"/>
              <a:t>Dynamically monitoring the network path in real-time;</a:t>
            </a:r>
          </a:p>
          <a:p>
            <a:pPr algn="just"/>
            <a:r>
              <a:rPr lang="en-US" sz="2400" dirty="0" smtClean="0"/>
              <a:t>Dynamic Distributed Service Architecture;</a:t>
            </a:r>
          </a:p>
          <a:p>
            <a:pPr algn="just"/>
            <a:r>
              <a:rPr lang="en-US" sz="2400" dirty="0" smtClean="0"/>
              <a:t>Integration of existing monitoring tools (via APIs);</a:t>
            </a:r>
          </a:p>
          <a:p>
            <a:pPr algn="just"/>
            <a:r>
              <a:rPr lang="en-US" sz="2400" dirty="0" smtClean="0"/>
              <a:t>Routing and Wavelength Assignment (RWA).</a:t>
            </a:r>
          </a:p>
        </p:txBody>
      </p:sp>
    </p:spTree>
    <p:extLst>
      <p:ext uri="{BB962C8B-B14F-4D97-AF65-F5344CB8AC3E}">
        <p14:creationId xmlns:p14="http://schemas.microsoft.com/office/powerpoint/2010/main" val="1742929412"/>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Client Application</a:t>
            </a:r>
            <a:endParaRPr lang="en-US" dirty="0"/>
          </a:p>
        </p:txBody>
      </p:sp>
      <p:sp>
        <p:nvSpPr>
          <p:cNvPr id="3" name="Content Placeholder 2"/>
          <p:cNvSpPr>
            <a:spLocks noGrp="1"/>
          </p:cNvSpPr>
          <p:nvPr>
            <p:ph idx="1"/>
          </p:nvPr>
        </p:nvSpPr>
        <p:spPr>
          <a:xfrm>
            <a:off x="457200" y="2247901"/>
            <a:ext cx="8229600" cy="3149600"/>
          </a:xfrm>
        </p:spPr>
        <p:txBody>
          <a:bodyPr>
            <a:noAutofit/>
          </a:bodyPr>
          <a:lstStyle/>
          <a:p>
            <a:pPr algn="just"/>
            <a:r>
              <a:rPr lang="en-US" sz="2400" dirty="0" smtClean="0"/>
              <a:t>FDT - Fast Data Transfer from Server to Storage System;</a:t>
            </a:r>
          </a:p>
          <a:p>
            <a:pPr algn="just"/>
            <a:r>
              <a:rPr lang="en-US" sz="2400" dirty="0" err="1" smtClean="0"/>
              <a:t>Lightpath</a:t>
            </a:r>
            <a:r>
              <a:rPr lang="en-US" sz="2400" dirty="0" smtClean="0"/>
              <a:t> management;</a:t>
            </a:r>
          </a:p>
          <a:p>
            <a:pPr algn="just"/>
            <a:r>
              <a:rPr lang="pt-BR" sz="2400" dirty="0" err="1" smtClean="0"/>
              <a:t>Preventive</a:t>
            </a:r>
            <a:r>
              <a:rPr lang="pt-BR" sz="2400" dirty="0" smtClean="0"/>
              <a:t> network </a:t>
            </a:r>
            <a:r>
              <a:rPr lang="pt-BR" sz="2400" dirty="0" err="1" smtClean="0"/>
              <a:t>diagnosis</a:t>
            </a:r>
            <a:r>
              <a:rPr lang="pt-BR" sz="2400" dirty="0" smtClean="0"/>
              <a:t>;</a:t>
            </a:r>
            <a:endParaRPr lang="en-US" sz="2400" dirty="0" smtClean="0"/>
          </a:p>
          <a:p>
            <a:pPr algn="just"/>
            <a:r>
              <a:rPr lang="en-US" sz="2400" dirty="0" smtClean="0"/>
              <a:t>Reads and writes coordinated, streams or a large set of files with smooth data flow across long-range networks;</a:t>
            </a:r>
          </a:p>
          <a:p>
            <a:pPr lvl="1" algn="just"/>
            <a:r>
              <a:rPr lang="en-US" sz="2000" dirty="0" smtClean="0"/>
              <a:t>Science programs handling hundreds of </a:t>
            </a:r>
            <a:r>
              <a:rPr lang="en-US" sz="2000" dirty="0" err="1" smtClean="0"/>
              <a:t>petabytes</a:t>
            </a:r>
            <a:r>
              <a:rPr lang="en-US" sz="2000" dirty="0" smtClean="0"/>
              <a:t> per year  </a:t>
            </a:r>
          </a:p>
        </p:txBody>
      </p:sp>
    </p:spTree>
    <p:extLst>
      <p:ext uri="{BB962C8B-B14F-4D97-AF65-F5344CB8AC3E}">
        <p14:creationId xmlns:p14="http://schemas.microsoft.com/office/powerpoint/2010/main" val="1742929412"/>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55838"/>
            <a:ext cx="8229600" cy="1782762"/>
          </a:xfrm>
        </p:spPr>
        <p:txBody>
          <a:bodyPr>
            <a:normAutofit/>
          </a:bodyPr>
          <a:lstStyle/>
          <a:p>
            <a:r>
              <a:rPr lang="en-US" dirty="0" smtClean="0"/>
              <a:t>Super Computing 2014 </a:t>
            </a:r>
            <a:endParaRPr lang="en-US" dirty="0"/>
          </a:p>
        </p:txBody>
      </p:sp>
      <p:pic>
        <p:nvPicPr>
          <p:cNvPr id="3" name="Picture 2" descr="http://www.altera.com/education/events/northamerica/images/SuperComputing14_log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82692" y="1204253"/>
            <a:ext cx="3249948" cy="14083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5791824"/>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SC14 Complete overview</a:t>
            </a:r>
            <a:endParaRPr lang="en-US" dirty="0"/>
          </a:p>
        </p:txBody>
      </p:sp>
      <p:pic>
        <p:nvPicPr>
          <p:cNvPr id="4" name="Content Placeholder 3" descr="Complete.png"/>
          <p:cNvPicPr>
            <a:picLocks noGrp="1" noChangeAspect="1"/>
          </p:cNvPicPr>
          <p:nvPr>
            <p:ph idx="1"/>
          </p:nvPr>
        </p:nvPicPr>
        <p:blipFill>
          <a:blip r:embed="rId2">
            <a:extLst>
              <a:ext uri="{28A0092B-C50C-407E-A947-70E740481C1C}">
                <a14:useLocalDpi xmlns:a14="http://schemas.microsoft.com/office/drawing/2010/main" val="0"/>
              </a:ext>
            </a:extLst>
          </a:blip>
          <a:srcRect l="-22559" r="-22559"/>
          <a:stretch>
            <a:fillRect/>
          </a:stretch>
        </p:blipFill>
        <p:spPr>
          <a:xfrm>
            <a:off x="-365506" y="1308110"/>
            <a:ext cx="9814306" cy="5397490"/>
          </a:xfrm>
        </p:spPr>
      </p:pic>
    </p:spTree>
    <p:extLst>
      <p:ext uri="{BB962C8B-B14F-4D97-AF65-F5344CB8AC3E}">
        <p14:creationId xmlns:p14="http://schemas.microsoft.com/office/powerpoint/2010/main" val="795791824"/>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SC14 Complete overview</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49887" y="1308110"/>
            <a:ext cx="8383520" cy="5397490"/>
          </a:xfrm>
        </p:spPr>
      </p:pic>
    </p:spTree>
    <p:extLst>
      <p:ext uri="{BB962C8B-B14F-4D97-AF65-F5344CB8AC3E}">
        <p14:creationId xmlns:p14="http://schemas.microsoft.com/office/powerpoint/2010/main" val="1552906428"/>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Abstract;</a:t>
            </a:r>
          </a:p>
          <a:p>
            <a:r>
              <a:rPr lang="en-US" dirty="0" smtClean="0"/>
              <a:t>Goals;</a:t>
            </a:r>
          </a:p>
          <a:p>
            <a:r>
              <a:rPr lang="en-US" dirty="0" smtClean="0"/>
              <a:t>SDN System Architecture;</a:t>
            </a:r>
          </a:p>
          <a:p>
            <a:r>
              <a:rPr lang="en-US" dirty="0" smtClean="0"/>
              <a:t>ODL Plug-in implementation;</a:t>
            </a:r>
          </a:p>
          <a:p>
            <a:r>
              <a:rPr lang="en-US" dirty="0" smtClean="0"/>
              <a:t>Padtec</a:t>
            </a:r>
            <a:r>
              <a:rPr lang="en-US" dirty="0"/>
              <a:t> </a:t>
            </a:r>
            <a:r>
              <a:rPr lang="en-US" dirty="0" smtClean="0"/>
              <a:t>NMS API and Architecture;</a:t>
            </a:r>
          </a:p>
          <a:p>
            <a:r>
              <a:rPr lang="en-US" dirty="0" smtClean="0"/>
              <a:t>System Features;</a:t>
            </a:r>
          </a:p>
          <a:p>
            <a:r>
              <a:rPr lang="en-US" dirty="0" smtClean="0"/>
              <a:t>Client Application;</a:t>
            </a:r>
          </a:p>
          <a:p>
            <a:r>
              <a:rPr lang="en-US" dirty="0" smtClean="0"/>
              <a:t>Scenario at Super Computing 2014;</a:t>
            </a:r>
          </a:p>
          <a:p>
            <a:r>
              <a:rPr lang="en-US" dirty="0" smtClean="0"/>
              <a:t>SC14 Results and Team.</a:t>
            </a:r>
          </a:p>
          <a:p>
            <a:endParaRPr lang="en-US" dirty="0"/>
          </a:p>
        </p:txBody>
      </p:sp>
    </p:spTree>
    <p:extLst>
      <p:ext uri="{BB962C8B-B14F-4D97-AF65-F5344CB8AC3E}">
        <p14:creationId xmlns:p14="http://schemas.microsoft.com/office/powerpoint/2010/main" val="1658741135"/>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Network Interfaces used in the </a:t>
            </a:r>
            <a:r>
              <a:rPr lang="en-US" dirty="0" err="1" smtClean="0"/>
              <a:t>Showfloor</a:t>
            </a:r>
            <a:endParaRPr lang="en-US" dirty="0"/>
          </a:p>
        </p:txBody>
      </p:sp>
      <p:sp>
        <p:nvSpPr>
          <p:cNvPr id="3" name="Content Placeholder 2"/>
          <p:cNvSpPr>
            <a:spLocks noGrp="1"/>
          </p:cNvSpPr>
          <p:nvPr>
            <p:ph idx="1"/>
          </p:nvPr>
        </p:nvSpPr>
        <p:spPr/>
        <p:txBody>
          <a:bodyPr/>
          <a:lstStyle/>
          <a:p>
            <a:r>
              <a:rPr lang="en-US" dirty="0" smtClean="0"/>
              <a:t>3 Booths in the </a:t>
            </a:r>
            <a:r>
              <a:rPr lang="en-US" dirty="0" err="1" smtClean="0"/>
              <a:t>showfloor</a:t>
            </a:r>
            <a:r>
              <a:rPr lang="en-US" dirty="0" smtClean="0"/>
              <a:t>:</a:t>
            </a:r>
          </a:p>
          <a:p>
            <a:pPr lvl="1"/>
            <a:r>
              <a:rPr lang="en-US" dirty="0" smtClean="0"/>
              <a:t>Caltech: 10 x 100 </a:t>
            </a:r>
            <a:r>
              <a:rPr lang="en-US" dirty="0" err="1" smtClean="0"/>
              <a:t>Gbps</a:t>
            </a:r>
            <a:endParaRPr lang="en-US" dirty="0" smtClean="0"/>
          </a:p>
          <a:p>
            <a:pPr lvl="1"/>
            <a:r>
              <a:rPr lang="en-US" dirty="0" err="1" smtClean="0"/>
              <a:t>iCAIR</a:t>
            </a:r>
            <a:r>
              <a:rPr lang="en-US" dirty="0" smtClean="0"/>
              <a:t>: </a:t>
            </a:r>
            <a:r>
              <a:rPr lang="en-US" dirty="0"/>
              <a:t>6</a:t>
            </a:r>
            <a:r>
              <a:rPr lang="en-US" dirty="0" smtClean="0"/>
              <a:t> x 100 </a:t>
            </a:r>
            <a:r>
              <a:rPr lang="en-US" dirty="0" err="1" smtClean="0"/>
              <a:t>Gbps</a:t>
            </a:r>
            <a:endParaRPr lang="en-US" dirty="0" smtClean="0"/>
          </a:p>
          <a:p>
            <a:pPr lvl="1"/>
            <a:r>
              <a:rPr lang="en-US" dirty="0" smtClean="0"/>
              <a:t>Vanderbilt: 4 x 100Gbps</a:t>
            </a:r>
          </a:p>
          <a:p>
            <a:r>
              <a:rPr lang="en-US" dirty="0" smtClean="0"/>
              <a:t>Caltech booth has 2 switches</a:t>
            </a:r>
          </a:p>
          <a:p>
            <a:pPr lvl="1"/>
            <a:r>
              <a:rPr lang="en-US" dirty="0" smtClean="0"/>
              <a:t>1 </a:t>
            </a:r>
            <a:r>
              <a:rPr lang="en-US" dirty="0"/>
              <a:t>B</a:t>
            </a:r>
            <a:r>
              <a:rPr lang="en-US" dirty="0" smtClean="0"/>
              <a:t>rocade with 4 x 100Gbps</a:t>
            </a:r>
          </a:p>
          <a:p>
            <a:pPr lvl="1"/>
            <a:r>
              <a:rPr lang="en-US" dirty="0" smtClean="0"/>
              <a:t>1 Extreme with 6 x 100Gbps</a:t>
            </a:r>
          </a:p>
          <a:p>
            <a:pPr lvl="1"/>
            <a:endParaRPr lang="en-US" dirty="0"/>
          </a:p>
        </p:txBody>
      </p:sp>
    </p:spTree>
    <p:extLst>
      <p:ext uri="{BB962C8B-B14F-4D97-AF65-F5344CB8AC3E}">
        <p14:creationId xmlns:p14="http://schemas.microsoft.com/office/powerpoint/2010/main" val="2690837306"/>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SC14 Demo Topology</a:t>
            </a:r>
            <a:endParaRPr lang="en-US" dirty="0"/>
          </a:p>
        </p:txBody>
      </p:sp>
      <p:pic>
        <p:nvPicPr>
          <p:cNvPr id="4" name="Content Placeholder 3" descr="Connection MAP SC14 - PortConnectivity-V7-channels.jpg"/>
          <p:cNvPicPr>
            <a:picLocks noGrp="1" noChangeAspect="1"/>
          </p:cNvPicPr>
          <p:nvPr>
            <p:ph idx="1"/>
          </p:nvPr>
        </p:nvPicPr>
        <p:blipFill>
          <a:blip r:embed="rId2">
            <a:extLst>
              <a:ext uri="{28A0092B-C50C-407E-A947-70E740481C1C}">
                <a14:useLocalDpi xmlns:a14="http://schemas.microsoft.com/office/drawing/2010/main" val="0"/>
              </a:ext>
            </a:extLst>
          </a:blip>
          <a:srcRect l="-16410" r="-16410"/>
          <a:stretch>
            <a:fillRect/>
          </a:stretch>
        </p:blipFill>
        <p:spPr/>
      </p:pic>
    </p:spTree>
    <p:extLst>
      <p:ext uri="{BB962C8B-B14F-4D97-AF65-F5344CB8AC3E}">
        <p14:creationId xmlns:p14="http://schemas.microsoft.com/office/powerpoint/2010/main" val="2009660474"/>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nchor="ctr"/>
          <a:lstStyle/>
          <a:p>
            <a:r>
              <a:rPr lang="en-US" dirty="0" smtClean="0"/>
              <a:t>Padtec Directionless ROADM</a:t>
            </a:r>
            <a:endParaRPr lang="en-US" dirty="0"/>
          </a:p>
        </p:txBody>
      </p:sp>
      <p:pic>
        <p:nvPicPr>
          <p:cNvPr id="1026"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36138" t="35980" r="35424" b="31297"/>
          <a:stretch/>
        </p:blipFill>
        <p:spPr bwMode="auto">
          <a:xfrm>
            <a:off x="1492788" y="1898751"/>
            <a:ext cx="6792650" cy="42484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CaixaDeTexto 6"/>
          <p:cNvSpPr txBox="1"/>
          <p:nvPr/>
        </p:nvSpPr>
        <p:spPr>
          <a:xfrm>
            <a:off x="7602835" y="4016459"/>
            <a:ext cx="1367682" cy="415498"/>
          </a:xfrm>
          <a:prstGeom prst="rect">
            <a:avLst/>
          </a:prstGeom>
          <a:noFill/>
          <a:ln>
            <a:solidFill>
              <a:schemeClr val="bg1">
                <a:lumMod val="65000"/>
              </a:schemeClr>
            </a:solidFill>
          </a:ln>
        </p:spPr>
        <p:txBody>
          <a:bodyPr wrap="none" rtlCol="0">
            <a:spAutoFit/>
          </a:bodyPr>
          <a:lstStyle/>
          <a:p>
            <a:pPr algn="ctr"/>
            <a:r>
              <a:rPr lang="en-US" sz="1050" dirty="0" smtClean="0"/>
              <a:t>4 Boards 100G OTU-4</a:t>
            </a:r>
          </a:p>
          <a:p>
            <a:pPr algn="ctr"/>
            <a:r>
              <a:rPr lang="en-US" sz="1050" dirty="0" smtClean="0"/>
              <a:t>C21 a C24</a:t>
            </a:r>
            <a:endParaRPr lang="en-US" sz="1050" dirty="0"/>
          </a:p>
        </p:txBody>
      </p:sp>
      <p:sp>
        <p:nvSpPr>
          <p:cNvPr id="9" name="CaixaDeTexto 8"/>
          <p:cNvSpPr txBox="1"/>
          <p:nvPr/>
        </p:nvSpPr>
        <p:spPr>
          <a:xfrm rot="2068774">
            <a:off x="6301703" y="3630075"/>
            <a:ext cx="795411" cy="253916"/>
          </a:xfrm>
          <a:prstGeom prst="rect">
            <a:avLst/>
          </a:prstGeom>
          <a:noFill/>
        </p:spPr>
        <p:txBody>
          <a:bodyPr wrap="none" rtlCol="0">
            <a:spAutoFit/>
          </a:bodyPr>
          <a:lstStyle/>
          <a:p>
            <a:r>
              <a:rPr lang="en-US" sz="1050" dirty="0" smtClean="0"/>
              <a:t>Direction </a:t>
            </a:r>
            <a:r>
              <a:rPr lang="pt-BR" sz="1050" dirty="0" smtClean="0"/>
              <a:t>A</a:t>
            </a:r>
            <a:endParaRPr lang="pt-BR" sz="1050" dirty="0"/>
          </a:p>
        </p:txBody>
      </p:sp>
      <p:sp>
        <p:nvSpPr>
          <p:cNvPr id="10" name="CaixaDeTexto 9"/>
          <p:cNvSpPr txBox="1"/>
          <p:nvPr/>
        </p:nvSpPr>
        <p:spPr>
          <a:xfrm rot="20665248">
            <a:off x="2864893" y="5237215"/>
            <a:ext cx="795411" cy="253916"/>
          </a:xfrm>
          <a:prstGeom prst="rect">
            <a:avLst/>
          </a:prstGeom>
          <a:noFill/>
        </p:spPr>
        <p:txBody>
          <a:bodyPr wrap="none" rtlCol="0">
            <a:spAutoFit/>
          </a:bodyPr>
          <a:lstStyle/>
          <a:p>
            <a:r>
              <a:rPr lang="en-US" sz="1050" dirty="0" smtClean="0"/>
              <a:t>Direction </a:t>
            </a:r>
            <a:r>
              <a:rPr lang="pt-BR" sz="1050" dirty="0" smtClean="0"/>
              <a:t>A</a:t>
            </a:r>
            <a:endParaRPr lang="pt-BR" sz="1050" dirty="0"/>
          </a:p>
        </p:txBody>
      </p:sp>
      <p:sp>
        <p:nvSpPr>
          <p:cNvPr id="11" name="CaixaDeTexto 10"/>
          <p:cNvSpPr txBox="1"/>
          <p:nvPr/>
        </p:nvSpPr>
        <p:spPr>
          <a:xfrm rot="17997558">
            <a:off x="2342890" y="4684807"/>
            <a:ext cx="790601" cy="253916"/>
          </a:xfrm>
          <a:prstGeom prst="rect">
            <a:avLst/>
          </a:prstGeom>
          <a:noFill/>
        </p:spPr>
        <p:txBody>
          <a:bodyPr wrap="none" rtlCol="0">
            <a:spAutoFit/>
          </a:bodyPr>
          <a:lstStyle/>
          <a:p>
            <a:r>
              <a:rPr lang="en-US" sz="1050" dirty="0" smtClean="0"/>
              <a:t>Direction </a:t>
            </a:r>
            <a:r>
              <a:rPr lang="pt-BR" sz="1050" dirty="0" smtClean="0"/>
              <a:t>B</a:t>
            </a:r>
            <a:endParaRPr lang="pt-BR" sz="1050" dirty="0"/>
          </a:p>
        </p:txBody>
      </p:sp>
      <p:sp>
        <p:nvSpPr>
          <p:cNvPr id="12" name="CaixaDeTexto 11"/>
          <p:cNvSpPr txBox="1"/>
          <p:nvPr/>
        </p:nvSpPr>
        <p:spPr>
          <a:xfrm rot="17849525">
            <a:off x="3441391" y="2660540"/>
            <a:ext cx="821059" cy="253916"/>
          </a:xfrm>
          <a:prstGeom prst="rect">
            <a:avLst/>
          </a:prstGeom>
          <a:noFill/>
        </p:spPr>
        <p:txBody>
          <a:bodyPr wrap="none" rtlCol="0">
            <a:spAutoFit/>
          </a:bodyPr>
          <a:lstStyle/>
          <a:p>
            <a:r>
              <a:rPr lang="en-US" sz="1050" dirty="0" smtClean="0"/>
              <a:t>Direction </a:t>
            </a:r>
            <a:r>
              <a:rPr lang="pt-BR" sz="1050" dirty="0" smtClean="0"/>
              <a:t>B</a:t>
            </a:r>
            <a:endParaRPr lang="pt-BR" sz="1050" dirty="0"/>
          </a:p>
        </p:txBody>
      </p:sp>
      <p:sp>
        <p:nvSpPr>
          <p:cNvPr id="13" name="CaixaDeTexto 12"/>
          <p:cNvSpPr txBox="1"/>
          <p:nvPr/>
        </p:nvSpPr>
        <p:spPr>
          <a:xfrm rot="20744700">
            <a:off x="6018941" y="4363055"/>
            <a:ext cx="790601" cy="253916"/>
          </a:xfrm>
          <a:prstGeom prst="rect">
            <a:avLst/>
          </a:prstGeom>
          <a:noFill/>
        </p:spPr>
        <p:txBody>
          <a:bodyPr wrap="none" rtlCol="0">
            <a:spAutoFit/>
          </a:bodyPr>
          <a:lstStyle/>
          <a:p>
            <a:r>
              <a:rPr lang="en-US" sz="1050" dirty="0" smtClean="0"/>
              <a:t>Direction </a:t>
            </a:r>
            <a:r>
              <a:rPr lang="pt-BR" sz="1050" dirty="0" smtClean="0"/>
              <a:t>B</a:t>
            </a:r>
            <a:endParaRPr lang="pt-BR" sz="1050" dirty="0"/>
          </a:p>
        </p:txBody>
      </p:sp>
      <p:sp>
        <p:nvSpPr>
          <p:cNvPr id="36" name="CaixaDeTexto 35"/>
          <p:cNvSpPr txBox="1"/>
          <p:nvPr/>
        </p:nvSpPr>
        <p:spPr>
          <a:xfrm>
            <a:off x="3583443" y="1519868"/>
            <a:ext cx="1436612" cy="415498"/>
          </a:xfrm>
          <a:prstGeom prst="rect">
            <a:avLst/>
          </a:prstGeom>
          <a:noFill/>
          <a:ln>
            <a:solidFill>
              <a:schemeClr val="bg1">
                <a:lumMod val="65000"/>
              </a:schemeClr>
            </a:solidFill>
          </a:ln>
        </p:spPr>
        <p:txBody>
          <a:bodyPr wrap="none" rtlCol="0">
            <a:spAutoFit/>
          </a:bodyPr>
          <a:lstStyle/>
          <a:p>
            <a:pPr algn="ctr"/>
            <a:r>
              <a:rPr lang="en-US" sz="1050" dirty="0" smtClean="0"/>
              <a:t>10 Boards 100G OTU-4</a:t>
            </a:r>
          </a:p>
          <a:p>
            <a:pPr algn="ctr"/>
            <a:r>
              <a:rPr lang="en-US" sz="1050" dirty="0" smtClean="0"/>
              <a:t>C21 to C30</a:t>
            </a:r>
            <a:endParaRPr lang="en-US" sz="1050" dirty="0"/>
          </a:p>
        </p:txBody>
      </p:sp>
      <p:sp>
        <p:nvSpPr>
          <p:cNvPr id="42" name="CaixaDeTexto 41"/>
          <p:cNvSpPr txBox="1"/>
          <p:nvPr/>
        </p:nvSpPr>
        <p:spPr>
          <a:xfrm rot="2045736">
            <a:off x="4457609" y="2464806"/>
            <a:ext cx="795411" cy="253916"/>
          </a:xfrm>
          <a:prstGeom prst="rect">
            <a:avLst/>
          </a:prstGeom>
          <a:noFill/>
        </p:spPr>
        <p:txBody>
          <a:bodyPr wrap="none" rtlCol="0">
            <a:spAutoFit/>
          </a:bodyPr>
          <a:lstStyle/>
          <a:p>
            <a:r>
              <a:rPr lang="en-US" sz="1050" dirty="0" smtClean="0"/>
              <a:t>Direction A</a:t>
            </a:r>
            <a:endParaRPr lang="en-US" sz="1050" dirty="0"/>
          </a:p>
        </p:txBody>
      </p:sp>
      <p:sp>
        <p:nvSpPr>
          <p:cNvPr id="56" name="CaixaDeTexto 55"/>
          <p:cNvSpPr txBox="1"/>
          <p:nvPr/>
        </p:nvSpPr>
        <p:spPr>
          <a:xfrm>
            <a:off x="700700" y="5139111"/>
            <a:ext cx="1436612" cy="415498"/>
          </a:xfrm>
          <a:prstGeom prst="rect">
            <a:avLst/>
          </a:prstGeom>
          <a:noFill/>
          <a:ln>
            <a:solidFill>
              <a:schemeClr val="bg1">
                <a:lumMod val="65000"/>
              </a:schemeClr>
            </a:solidFill>
          </a:ln>
        </p:spPr>
        <p:txBody>
          <a:bodyPr wrap="none" rtlCol="0">
            <a:spAutoFit/>
          </a:bodyPr>
          <a:lstStyle/>
          <a:p>
            <a:pPr algn="ctr"/>
            <a:r>
              <a:rPr lang="en-US" sz="1050" dirty="0" smtClean="0"/>
              <a:t>10 Boards 100G OTU-4</a:t>
            </a:r>
          </a:p>
          <a:p>
            <a:pPr algn="ctr"/>
            <a:r>
              <a:rPr lang="en-US" sz="1050" dirty="0" smtClean="0"/>
              <a:t>C21  a C30</a:t>
            </a:r>
            <a:endParaRPr lang="en-US" sz="1050" dirty="0"/>
          </a:p>
        </p:txBody>
      </p:sp>
      <p:cxnSp>
        <p:nvCxnSpPr>
          <p:cNvPr id="60" name="Conector de seta reta 59"/>
          <p:cNvCxnSpPr/>
          <p:nvPr/>
        </p:nvCxnSpPr>
        <p:spPr>
          <a:xfrm>
            <a:off x="4220708" y="1970759"/>
            <a:ext cx="0" cy="216024"/>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1" name="Conector de seta reta 60"/>
          <p:cNvCxnSpPr/>
          <p:nvPr/>
        </p:nvCxnSpPr>
        <p:spPr>
          <a:xfrm flipV="1">
            <a:off x="4373108" y="1970759"/>
            <a:ext cx="0" cy="216024"/>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2" name="CaixaDeTexto 61"/>
          <p:cNvSpPr txBox="1"/>
          <p:nvPr/>
        </p:nvSpPr>
        <p:spPr>
          <a:xfrm>
            <a:off x="4373108" y="1970759"/>
            <a:ext cx="795411" cy="253916"/>
          </a:xfrm>
          <a:prstGeom prst="rect">
            <a:avLst/>
          </a:prstGeom>
          <a:noFill/>
        </p:spPr>
        <p:txBody>
          <a:bodyPr wrap="none" rtlCol="0">
            <a:spAutoFit/>
          </a:bodyPr>
          <a:lstStyle/>
          <a:p>
            <a:r>
              <a:rPr lang="en-US" sz="1050" dirty="0" smtClean="0"/>
              <a:t>Direction C</a:t>
            </a:r>
            <a:endParaRPr lang="en-US" sz="1050" dirty="0"/>
          </a:p>
        </p:txBody>
      </p:sp>
      <p:grpSp>
        <p:nvGrpSpPr>
          <p:cNvPr id="2" name="Grupo 65"/>
          <p:cNvGrpSpPr/>
          <p:nvPr/>
        </p:nvGrpSpPr>
        <p:grpSpPr>
          <a:xfrm rot="5400000">
            <a:off x="2172672" y="5251315"/>
            <a:ext cx="152400" cy="216024"/>
            <a:chOff x="7443936" y="980728"/>
            <a:chExt cx="152400" cy="216024"/>
          </a:xfrm>
        </p:grpSpPr>
        <p:cxnSp>
          <p:nvCxnSpPr>
            <p:cNvPr id="63" name="Conector de seta reta 62"/>
            <p:cNvCxnSpPr/>
            <p:nvPr/>
          </p:nvCxnSpPr>
          <p:spPr>
            <a:xfrm>
              <a:off x="7443936" y="980728"/>
              <a:ext cx="0" cy="216024"/>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4" name="Conector de seta reta 63"/>
            <p:cNvCxnSpPr/>
            <p:nvPr/>
          </p:nvCxnSpPr>
          <p:spPr>
            <a:xfrm flipV="1">
              <a:off x="7596336" y="980728"/>
              <a:ext cx="0" cy="216024"/>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grpSp>
      <p:sp>
        <p:nvSpPr>
          <p:cNvPr id="65" name="CaixaDeTexto 64"/>
          <p:cNvSpPr txBox="1"/>
          <p:nvPr/>
        </p:nvSpPr>
        <p:spPr>
          <a:xfrm>
            <a:off x="1636804" y="4882978"/>
            <a:ext cx="795411" cy="253916"/>
          </a:xfrm>
          <a:prstGeom prst="rect">
            <a:avLst/>
          </a:prstGeom>
          <a:noFill/>
        </p:spPr>
        <p:txBody>
          <a:bodyPr wrap="none" rtlCol="0">
            <a:spAutoFit/>
          </a:bodyPr>
          <a:lstStyle/>
          <a:p>
            <a:r>
              <a:rPr lang="en-US" sz="1050" dirty="0" smtClean="0"/>
              <a:t>Direction C</a:t>
            </a:r>
            <a:endParaRPr lang="en-US" sz="1050" dirty="0"/>
          </a:p>
        </p:txBody>
      </p:sp>
      <p:grpSp>
        <p:nvGrpSpPr>
          <p:cNvPr id="3" name="Grupo 66"/>
          <p:cNvGrpSpPr/>
          <p:nvPr/>
        </p:nvGrpSpPr>
        <p:grpSpPr>
          <a:xfrm rot="5400000">
            <a:off x="7357248" y="4099187"/>
            <a:ext cx="152400" cy="216024"/>
            <a:chOff x="7443936" y="980728"/>
            <a:chExt cx="152400" cy="216024"/>
          </a:xfrm>
        </p:grpSpPr>
        <p:cxnSp>
          <p:nvCxnSpPr>
            <p:cNvPr id="68" name="Conector de seta reta 67"/>
            <p:cNvCxnSpPr/>
            <p:nvPr/>
          </p:nvCxnSpPr>
          <p:spPr>
            <a:xfrm>
              <a:off x="7443936" y="980728"/>
              <a:ext cx="0" cy="216024"/>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9" name="Conector de seta reta 68"/>
            <p:cNvCxnSpPr/>
            <p:nvPr/>
          </p:nvCxnSpPr>
          <p:spPr>
            <a:xfrm flipV="1">
              <a:off x="7596336" y="980728"/>
              <a:ext cx="0" cy="216024"/>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grpSp>
      <p:sp>
        <p:nvSpPr>
          <p:cNvPr id="70" name="CaixaDeTexto 69"/>
          <p:cNvSpPr txBox="1"/>
          <p:nvPr/>
        </p:nvSpPr>
        <p:spPr>
          <a:xfrm>
            <a:off x="7325436" y="3749693"/>
            <a:ext cx="795411" cy="253916"/>
          </a:xfrm>
          <a:prstGeom prst="rect">
            <a:avLst/>
          </a:prstGeom>
          <a:noFill/>
        </p:spPr>
        <p:txBody>
          <a:bodyPr wrap="none" rtlCol="0">
            <a:spAutoFit/>
          </a:bodyPr>
          <a:lstStyle/>
          <a:p>
            <a:r>
              <a:rPr lang="en-US" sz="1050" dirty="0" smtClean="0"/>
              <a:t>Direction C</a:t>
            </a:r>
            <a:endParaRPr lang="en-US" sz="1050" dirty="0"/>
          </a:p>
        </p:txBody>
      </p:sp>
    </p:spTree>
    <p:extLst>
      <p:ext uri="{BB962C8B-B14F-4D97-AF65-F5344CB8AC3E}">
        <p14:creationId xmlns:p14="http://schemas.microsoft.com/office/powerpoint/2010/main" val="3960347046"/>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SC14 Demo Topology</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rcRect t="7" b="7"/>
          <a:stretch>
            <a:fillRect/>
          </a:stretch>
        </p:blipFill>
        <p:spPr>
          <a:xfrm>
            <a:off x="593725" y="1600200"/>
            <a:ext cx="7956550" cy="4525963"/>
          </a:xfrm>
        </p:spPr>
      </p:pic>
    </p:spTree>
    <p:extLst>
      <p:ext uri="{BB962C8B-B14F-4D97-AF65-F5344CB8AC3E}">
        <p14:creationId xmlns:p14="http://schemas.microsoft.com/office/powerpoint/2010/main" val="1651011464"/>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chor="ctr"/>
          <a:lstStyle/>
          <a:p>
            <a:r>
              <a:rPr lang="en-US" dirty="0" smtClean="0"/>
              <a:t>Directionless Interconnections</a:t>
            </a:r>
            <a:endParaRPr lang="en-US" dirty="0"/>
          </a:p>
        </p:txBody>
      </p:sp>
      <p:sp>
        <p:nvSpPr>
          <p:cNvPr id="7" name="CaixaDeTexto 6"/>
          <p:cNvSpPr txBox="1"/>
          <p:nvPr/>
        </p:nvSpPr>
        <p:spPr>
          <a:xfrm>
            <a:off x="1792120" y="5596716"/>
            <a:ext cx="1222001" cy="369332"/>
          </a:xfrm>
          <a:prstGeom prst="rect">
            <a:avLst/>
          </a:prstGeom>
          <a:noFill/>
        </p:spPr>
        <p:txBody>
          <a:bodyPr wrap="none" rtlCol="0">
            <a:spAutoFit/>
          </a:bodyPr>
          <a:lstStyle/>
          <a:p>
            <a:r>
              <a:rPr lang="en-US" dirty="0" smtClean="0"/>
              <a:t>Direction </a:t>
            </a:r>
            <a:r>
              <a:rPr lang="pt-BR" dirty="0" smtClean="0"/>
              <a:t>B</a:t>
            </a:r>
            <a:endParaRPr lang="pt-BR" dirty="0"/>
          </a:p>
        </p:txBody>
      </p:sp>
      <p:sp>
        <p:nvSpPr>
          <p:cNvPr id="8" name="CaixaDeTexto 7"/>
          <p:cNvSpPr txBox="1"/>
          <p:nvPr/>
        </p:nvSpPr>
        <p:spPr>
          <a:xfrm>
            <a:off x="3957960" y="5596716"/>
            <a:ext cx="1220399" cy="369332"/>
          </a:xfrm>
          <a:prstGeom prst="rect">
            <a:avLst/>
          </a:prstGeom>
          <a:noFill/>
        </p:spPr>
        <p:txBody>
          <a:bodyPr wrap="none" rtlCol="0">
            <a:spAutoFit/>
          </a:bodyPr>
          <a:lstStyle/>
          <a:p>
            <a:r>
              <a:rPr lang="en-US" dirty="0" smtClean="0"/>
              <a:t>Direction </a:t>
            </a:r>
            <a:r>
              <a:rPr lang="pt-BR" dirty="0" smtClean="0"/>
              <a:t>C</a:t>
            </a:r>
            <a:endParaRPr lang="pt-BR" dirty="0"/>
          </a:p>
        </p:txBody>
      </p:sp>
      <p:sp>
        <p:nvSpPr>
          <p:cNvPr id="10" name="CaixaDeTexto 9"/>
          <p:cNvSpPr txBox="1"/>
          <p:nvPr/>
        </p:nvSpPr>
        <p:spPr>
          <a:xfrm>
            <a:off x="6334224" y="5596716"/>
            <a:ext cx="1230017" cy="369332"/>
          </a:xfrm>
          <a:prstGeom prst="rect">
            <a:avLst/>
          </a:prstGeom>
          <a:noFill/>
        </p:spPr>
        <p:txBody>
          <a:bodyPr wrap="none" rtlCol="0">
            <a:spAutoFit/>
          </a:bodyPr>
          <a:lstStyle/>
          <a:p>
            <a:r>
              <a:rPr lang="en-US" dirty="0" smtClean="0"/>
              <a:t>Direction </a:t>
            </a:r>
            <a:r>
              <a:rPr lang="pt-BR" dirty="0" smtClean="0"/>
              <a:t>A</a:t>
            </a:r>
            <a:endParaRPr lang="pt-BR" dirty="0"/>
          </a:p>
        </p:txBody>
      </p:sp>
      <p:pic>
        <p:nvPicPr>
          <p:cNvPr id="11" name="Imagem 10" descr="frontalWSS-50.PNG"/>
          <p:cNvPicPr>
            <a:picLocks noChangeAspect="1"/>
          </p:cNvPicPr>
          <p:nvPr/>
        </p:nvPicPr>
        <p:blipFill>
          <a:blip r:embed="rId2" cstate="print"/>
          <a:stretch>
            <a:fillRect/>
          </a:stretch>
        </p:blipFill>
        <p:spPr>
          <a:xfrm>
            <a:off x="1432080" y="2644388"/>
            <a:ext cx="1733792" cy="2876952"/>
          </a:xfrm>
          <a:prstGeom prst="rect">
            <a:avLst/>
          </a:prstGeom>
        </p:spPr>
      </p:pic>
      <p:pic>
        <p:nvPicPr>
          <p:cNvPr id="12" name="Imagem 11" descr="frontalWSS-50.PNG"/>
          <p:cNvPicPr>
            <a:picLocks noChangeAspect="1"/>
          </p:cNvPicPr>
          <p:nvPr/>
        </p:nvPicPr>
        <p:blipFill>
          <a:blip r:embed="rId2" cstate="print"/>
          <a:stretch>
            <a:fillRect/>
          </a:stretch>
        </p:blipFill>
        <p:spPr>
          <a:xfrm>
            <a:off x="3664328" y="2644388"/>
            <a:ext cx="1733792" cy="2876952"/>
          </a:xfrm>
          <a:prstGeom prst="rect">
            <a:avLst/>
          </a:prstGeom>
        </p:spPr>
      </p:pic>
      <p:pic>
        <p:nvPicPr>
          <p:cNvPr id="13" name="Imagem 12" descr="frontalWSS-50.PNG"/>
          <p:cNvPicPr>
            <a:picLocks noChangeAspect="1"/>
          </p:cNvPicPr>
          <p:nvPr/>
        </p:nvPicPr>
        <p:blipFill>
          <a:blip r:embed="rId2" cstate="print"/>
          <a:stretch>
            <a:fillRect/>
          </a:stretch>
        </p:blipFill>
        <p:spPr>
          <a:xfrm>
            <a:off x="5902176" y="2644388"/>
            <a:ext cx="1733792" cy="2876952"/>
          </a:xfrm>
          <a:prstGeom prst="rect">
            <a:avLst/>
          </a:prstGeom>
        </p:spPr>
      </p:pic>
      <p:cxnSp>
        <p:nvCxnSpPr>
          <p:cNvPr id="17" name="Conector angulado 16"/>
          <p:cNvCxnSpPr/>
          <p:nvPr/>
        </p:nvCxnSpPr>
        <p:spPr>
          <a:xfrm rot="5400000" flipH="1" flipV="1">
            <a:off x="3813944" y="2437656"/>
            <a:ext cx="1296144" cy="288032"/>
          </a:xfrm>
          <a:prstGeom prst="bentConnector3">
            <a:avLst>
              <a:gd name="adj1" fmla="val 50000"/>
            </a:avLst>
          </a:prstGeom>
          <a:ln w="22225">
            <a:solidFill>
              <a:schemeClr val="tx1">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8" name="Conector angulado 17"/>
          <p:cNvCxnSpPr/>
          <p:nvPr/>
        </p:nvCxnSpPr>
        <p:spPr>
          <a:xfrm rot="16200000" flipH="1">
            <a:off x="3237880" y="2437656"/>
            <a:ext cx="1296144" cy="288032"/>
          </a:xfrm>
          <a:prstGeom prst="bentConnector3">
            <a:avLst>
              <a:gd name="adj1" fmla="val 50000"/>
            </a:avLst>
          </a:prstGeom>
          <a:ln w="22225">
            <a:solidFill>
              <a:schemeClr val="tx1">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19" name="CaixaDeTexto 18"/>
          <p:cNvSpPr txBox="1"/>
          <p:nvPr/>
        </p:nvSpPr>
        <p:spPr>
          <a:xfrm>
            <a:off x="4349689" y="1573560"/>
            <a:ext cx="904415" cy="369332"/>
          </a:xfrm>
          <a:prstGeom prst="rect">
            <a:avLst/>
          </a:prstGeom>
          <a:noFill/>
        </p:spPr>
        <p:txBody>
          <a:bodyPr wrap="none" rtlCol="0">
            <a:spAutoFit/>
          </a:bodyPr>
          <a:lstStyle/>
          <a:p>
            <a:r>
              <a:rPr lang="pt-BR" dirty="0" smtClean="0"/>
              <a:t>DEMUX</a:t>
            </a:r>
            <a:endParaRPr lang="pt-BR" dirty="0"/>
          </a:p>
        </p:txBody>
      </p:sp>
      <p:sp>
        <p:nvSpPr>
          <p:cNvPr id="20" name="CaixaDeTexto 19"/>
          <p:cNvSpPr txBox="1"/>
          <p:nvPr/>
        </p:nvSpPr>
        <p:spPr>
          <a:xfrm>
            <a:off x="3381896" y="1573560"/>
            <a:ext cx="649537" cy="369332"/>
          </a:xfrm>
          <a:prstGeom prst="rect">
            <a:avLst/>
          </a:prstGeom>
          <a:noFill/>
        </p:spPr>
        <p:txBody>
          <a:bodyPr wrap="none" rtlCol="0">
            <a:spAutoFit/>
          </a:bodyPr>
          <a:lstStyle/>
          <a:p>
            <a:r>
              <a:rPr lang="pt-BR" dirty="0" smtClean="0"/>
              <a:t>MUX</a:t>
            </a:r>
            <a:endParaRPr lang="pt-BR" dirty="0"/>
          </a:p>
        </p:txBody>
      </p:sp>
      <p:sp>
        <p:nvSpPr>
          <p:cNvPr id="21" name="Elipse 20"/>
          <p:cNvSpPr/>
          <p:nvPr/>
        </p:nvSpPr>
        <p:spPr>
          <a:xfrm>
            <a:off x="1792120" y="4309864"/>
            <a:ext cx="288032" cy="4320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2" name="Elipse 21"/>
          <p:cNvSpPr/>
          <p:nvPr/>
        </p:nvSpPr>
        <p:spPr>
          <a:xfrm>
            <a:off x="6262216" y="4309864"/>
            <a:ext cx="288032" cy="4320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 name="Elipse 22"/>
          <p:cNvSpPr/>
          <p:nvPr/>
        </p:nvSpPr>
        <p:spPr>
          <a:xfrm>
            <a:off x="4822056" y="4309864"/>
            <a:ext cx="288032" cy="432048"/>
          </a:xfrm>
          <a:prstGeom prst="ellipse">
            <a:avLst/>
          </a:prstGeom>
          <a:solidFill>
            <a:schemeClr val="accent6">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4" name="Elipse 23"/>
          <p:cNvSpPr/>
          <p:nvPr/>
        </p:nvSpPr>
        <p:spPr>
          <a:xfrm>
            <a:off x="7054304" y="4309864"/>
            <a:ext cx="288032" cy="432048"/>
          </a:xfrm>
          <a:prstGeom prst="ellipse">
            <a:avLst/>
          </a:prstGeom>
          <a:solidFill>
            <a:schemeClr val="accent6">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5" name="Elipse 24"/>
          <p:cNvSpPr/>
          <p:nvPr/>
        </p:nvSpPr>
        <p:spPr>
          <a:xfrm>
            <a:off x="2584208" y="4309864"/>
            <a:ext cx="288032" cy="432048"/>
          </a:xfrm>
          <a:prstGeom prst="ellipse">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6" name="Elipse 25"/>
          <p:cNvSpPr/>
          <p:nvPr/>
        </p:nvSpPr>
        <p:spPr>
          <a:xfrm>
            <a:off x="4029968" y="4309864"/>
            <a:ext cx="288032" cy="432048"/>
          </a:xfrm>
          <a:prstGeom prst="ellipse">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9" name="Forma livre 28"/>
          <p:cNvSpPr/>
          <p:nvPr/>
        </p:nvSpPr>
        <p:spPr>
          <a:xfrm>
            <a:off x="1941736" y="3877815"/>
            <a:ext cx="4392488" cy="616705"/>
          </a:xfrm>
          <a:custGeom>
            <a:avLst/>
            <a:gdLst>
              <a:gd name="connsiteX0" fmla="*/ 0 w 4987636"/>
              <a:gd name="connsiteY0" fmla="*/ 785090 h 785090"/>
              <a:gd name="connsiteX1" fmla="*/ 2479963 w 4987636"/>
              <a:gd name="connsiteY1" fmla="*/ 9236 h 785090"/>
              <a:gd name="connsiteX2" fmla="*/ 4987636 w 4987636"/>
              <a:gd name="connsiteY2" fmla="*/ 729672 h 785090"/>
            </a:gdLst>
            <a:ahLst/>
            <a:cxnLst>
              <a:cxn ang="0">
                <a:pos x="connsiteX0" y="connsiteY0"/>
              </a:cxn>
              <a:cxn ang="0">
                <a:pos x="connsiteX1" y="connsiteY1"/>
              </a:cxn>
              <a:cxn ang="0">
                <a:pos x="connsiteX2" y="connsiteY2"/>
              </a:cxn>
            </a:cxnLst>
            <a:rect l="l" t="t" r="r" b="b"/>
            <a:pathLst>
              <a:path w="4987636" h="785090">
                <a:moveTo>
                  <a:pt x="0" y="785090"/>
                </a:moveTo>
                <a:cubicBezTo>
                  <a:pt x="824345" y="401781"/>
                  <a:pt x="1648690" y="18472"/>
                  <a:pt x="2479963" y="9236"/>
                </a:cubicBezTo>
                <a:cubicBezTo>
                  <a:pt x="3311236" y="0"/>
                  <a:pt x="4149436" y="364836"/>
                  <a:pt x="4987636" y="729672"/>
                </a:cubicBezTo>
              </a:path>
            </a:pathLst>
          </a:custGeom>
          <a:ln w="22225"/>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30" name="Forma livre 29"/>
          <p:cNvSpPr/>
          <p:nvPr/>
        </p:nvSpPr>
        <p:spPr>
          <a:xfrm>
            <a:off x="2733823" y="4563794"/>
            <a:ext cx="1409537" cy="394141"/>
          </a:xfrm>
          <a:custGeom>
            <a:avLst/>
            <a:gdLst>
              <a:gd name="connsiteX0" fmla="*/ 0 w 1676400"/>
              <a:gd name="connsiteY0" fmla="*/ 0 h 293255"/>
              <a:gd name="connsiteX1" fmla="*/ 817419 w 1676400"/>
              <a:gd name="connsiteY1" fmla="*/ 290946 h 293255"/>
              <a:gd name="connsiteX2" fmla="*/ 1676400 w 1676400"/>
              <a:gd name="connsiteY2" fmla="*/ 13855 h 293255"/>
            </a:gdLst>
            <a:ahLst/>
            <a:cxnLst>
              <a:cxn ang="0">
                <a:pos x="connsiteX0" y="connsiteY0"/>
              </a:cxn>
              <a:cxn ang="0">
                <a:pos x="connsiteX1" y="connsiteY1"/>
              </a:cxn>
              <a:cxn ang="0">
                <a:pos x="connsiteX2" y="connsiteY2"/>
              </a:cxn>
            </a:cxnLst>
            <a:rect l="l" t="t" r="r" b="b"/>
            <a:pathLst>
              <a:path w="1676400" h="293255">
                <a:moveTo>
                  <a:pt x="0" y="0"/>
                </a:moveTo>
                <a:cubicBezTo>
                  <a:pt x="269009" y="144318"/>
                  <a:pt x="538019" y="288637"/>
                  <a:pt x="817419" y="290946"/>
                </a:cubicBezTo>
                <a:cubicBezTo>
                  <a:pt x="1096819" y="293255"/>
                  <a:pt x="1386609" y="153555"/>
                  <a:pt x="1676400" y="13855"/>
                </a:cubicBezTo>
              </a:path>
            </a:pathLst>
          </a:custGeom>
          <a:ln w="22225">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31" name="Forma livre 30"/>
          <p:cNvSpPr/>
          <p:nvPr/>
        </p:nvSpPr>
        <p:spPr>
          <a:xfrm>
            <a:off x="4974635" y="4494521"/>
            <a:ext cx="2223686" cy="463415"/>
          </a:xfrm>
          <a:custGeom>
            <a:avLst/>
            <a:gdLst>
              <a:gd name="connsiteX0" fmla="*/ 0 w 2507673"/>
              <a:gd name="connsiteY0" fmla="*/ 0 h 542637"/>
              <a:gd name="connsiteX1" fmla="*/ 1371600 w 2507673"/>
              <a:gd name="connsiteY1" fmla="*/ 526473 h 542637"/>
              <a:gd name="connsiteX2" fmla="*/ 2507673 w 2507673"/>
              <a:gd name="connsiteY2" fmla="*/ 96982 h 542637"/>
            </a:gdLst>
            <a:ahLst/>
            <a:cxnLst>
              <a:cxn ang="0">
                <a:pos x="connsiteX0" y="connsiteY0"/>
              </a:cxn>
              <a:cxn ang="0">
                <a:pos x="connsiteX1" y="connsiteY1"/>
              </a:cxn>
              <a:cxn ang="0">
                <a:pos x="connsiteX2" y="connsiteY2"/>
              </a:cxn>
            </a:cxnLst>
            <a:rect l="l" t="t" r="r" b="b"/>
            <a:pathLst>
              <a:path w="2507673" h="542637">
                <a:moveTo>
                  <a:pt x="0" y="0"/>
                </a:moveTo>
                <a:cubicBezTo>
                  <a:pt x="476827" y="255154"/>
                  <a:pt x="953655" y="510309"/>
                  <a:pt x="1371600" y="526473"/>
                </a:cubicBezTo>
                <a:cubicBezTo>
                  <a:pt x="1789545" y="542637"/>
                  <a:pt x="2148609" y="319809"/>
                  <a:pt x="2507673" y="96982"/>
                </a:cubicBezTo>
              </a:path>
            </a:pathLst>
          </a:custGeom>
          <a:ln w="22225">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cxnSp>
        <p:nvCxnSpPr>
          <p:cNvPr id="35" name="Conector de seta reta 34"/>
          <p:cNvCxnSpPr/>
          <p:nvPr/>
        </p:nvCxnSpPr>
        <p:spPr>
          <a:xfrm>
            <a:off x="948215" y="3301752"/>
            <a:ext cx="864096" cy="0"/>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6" name="Conector de seta reta 35"/>
          <p:cNvCxnSpPr/>
          <p:nvPr/>
        </p:nvCxnSpPr>
        <p:spPr>
          <a:xfrm flipH="1">
            <a:off x="967265" y="3661792"/>
            <a:ext cx="993521" cy="0"/>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7" name="Conector de seta reta 36"/>
          <p:cNvCxnSpPr/>
          <p:nvPr/>
        </p:nvCxnSpPr>
        <p:spPr>
          <a:xfrm flipH="1">
            <a:off x="6371910" y="3301752"/>
            <a:ext cx="1584176" cy="0"/>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8" name="Conector de seta reta 37"/>
          <p:cNvCxnSpPr/>
          <p:nvPr/>
        </p:nvCxnSpPr>
        <p:spPr>
          <a:xfrm>
            <a:off x="6628043" y="3661792"/>
            <a:ext cx="1296144" cy="0"/>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9" name="Retângulo 38"/>
          <p:cNvSpPr/>
          <p:nvPr/>
        </p:nvSpPr>
        <p:spPr>
          <a:xfrm>
            <a:off x="1437680" y="1501552"/>
            <a:ext cx="6264696" cy="4608512"/>
          </a:xfrm>
          <a:prstGeom prst="rect">
            <a:avLst/>
          </a:prstGeom>
          <a:noFill/>
          <a:ln>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0" name="CaixaDeTexto 39"/>
          <p:cNvSpPr txBox="1"/>
          <p:nvPr/>
        </p:nvSpPr>
        <p:spPr>
          <a:xfrm>
            <a:off x="6828547" y="1501552"/>
            <a:ext cx="873829" cy="461665"/>
          </a:xfrm>
          <a:prstGeom prst="rect">
            <a:avLst/>
          </a:prstGeom>
          <a:noFill/>
        </p:spPr>
        <p:txBody>
          <a:bodyPr wrap="none" rtlCol="0">
            <a:spAutoFit/>
          </a:bodyPr>
          <a:lstStyle/>
          <a:p>
            <a:r>
              <a:rPr lang="pt-BR" sz="2400" dirty="0" smtClean="0"/>
              <a:t>Site 1</a:t>
            </a:r>
            <a:endParaRPr lang="pt-BR" sz="2400" dirty="0"/>
          </a:p>
        </p:txBody>
      </p:sp>
      <p:sp>
        <p:nvSpPr>
          <p:cNvPr id="41" name="CaixaDeTexto 40"/>
          <p:cNvSpPr txBox="1"/>
          <p:nvPr/>
        </p:nvSpPr>
        <p:spPr>
          <a:xfrm rot="16200000">
            <a:off x="7043158" y="3219802"/>
            <a:ext cx="2410275" cy="461665"/>
          </a:xfrm>
          <a:prstGeom prst="rect">
            <a:avLst/>
          </a:prstGeom>
          <a:noFill/>
        </p:spPr>
        <p:txBody>
          <a:bodyPr wrap="none" rtlCol="0">
            <a:spAutoFit/>
          </a:bodyPr>
          <a:lstStyle/>
          <a:p>
            <a:r>
              <a:rPr lang="pt-BR" sz="2400" dirty="0" smtClean="0"/>
              <a:t>Site 2, </a:t>
            </a:r>
            <a:r>
              <a:rPr lang="en-US" sz="2400" dirty="0" smtClean="0"/>
              <a:t>Direction A</a:t>
            </a:r>
            <a:endParaRPr lang="pt-BR" sz="2400" dirty="0"/>
          </a:p>
        </p:txBody>
      </p:sp>
      <p:sp>
        <p:nvSpPr>
          <p:cNvPr id="42" name="CaixaDeTexto 41"/>
          <p:cNvSpPr txBox="1"/>
          <p:nvPr/>
        </p:nvSpPr>
        <p:spPr>
          <a:xfrm rot="16200000">
            <a:off x="-490358" y="3219802"/>
            <a:ext cx="2399055" cy="461665"/>
          </a:xfrm>
          <a:prstGeom prst="rect">
            <a:avLst/>
          </a:prstGeom>
          <a:noFill/>
        </p:spPr>
        <p:txBody>
          <a:bodyPr wrap="none" rtlCol="0">
            <a:spAutoFit/>
          </a:bodyPr>
          <a:lstStyle/>
          <a:p>
            <a:r>
              <a:rPr lang="en-US" sz="2400" dirty="0" smtClean="0"/>
              <a:t>Site 3, Direction B</a:t>
            </a:r>
            <a:endParaRPr lang="en-US" sz="2400" dirty="0"/>
          </a:p>
        </p:txBody>
      </p:sp>
      <p:sp>
        <p:nvSpPr>
          <p:cNvPr id="45" name="CaixaDeTexto 44"/>
          <p:cNvSpPr txBox="1"/>
          <p:nvPr/>
        </p:nvSpPr>
        <p:spPr>
          <a:xfrm rot="16200000">
            <a:off x="1606079" y="3144019"/>
            <a:ext cx="579005" cy="261610"/>
          </a:xfrm>
          <a:prstGeom prst="rect">
            <a:avLst/>
          </a:prstGeom>
          <a:noFill/>
        </p:spPr>
        <p:txBody>
          <a:bodyPr wrap="none" rtlCol="0">
            <a:spAutoFit/>
          </a:bodyPr>
          <a:lstStyle/>
          <a:p>
            <a:r>
              <a:rPr lang="en-US" sz="1050" dirty="0" smtClean="0"/>
              <a:t>Line IN</a:t>
            </a:r>
            <a:endParaRPr lang="en-US" sz="1050" dirty="0"/>
          </a:p>
        </p:txBody>
      </p:sp>
      <p:sp>
        <p:nvSpPr>
          <p:cNvPr id="46" name="CaixaDeTexto 45"/>
          <p:cNvSpPr txBox="1"/>
          <p:nvPr/>
        </p:nvSpPr>
        <p:spPr>
          <a:xfrm rot="16200000">
            <a:off x="1754287" y="3492252"/>
            <a:ext cx="646331" cy="253916"/>
          </a:xfrm>
          <a:prstGeom prst="rect">
            <a:avLst/>
          </a:prstGeom>
          <a:noFill/>
        </p:spPr>
        <p:txBody>
          <a:bodyPr wrap="none" rtlCol="0">
            <a:spAutoFit/>
          </a:bodyPr>
          <a:lstStyle/>
          <a:p>
            <a:r>
              <a:rPr lang="en-US" sz="1050" dirty="0" smtClean="0"/>
              <a:t>Line </a:t>
            </a:r>
            <a:r>
              <a:rPr lang="en-US" sz="900" dirty="0" smtClean="0"/>
              <a:t>OUT</a:t>
            </a:r>
            <a:endParaRPr lang="en-US" sz="1050" dirty="0"/>
          </a:p>
        </p:txBody>
      </p:sp>
      <p:sp>
        <p:nvSpPr>
          <p:cNvPr id="50" name="Forma livre 49"/>
          <p:cNvSpPr/>
          <p:nvPr/>
        </p:nvSpPr>
        <p:spPr>
          <a:xfrm>
            <a:off x="1951261" y="3915915"/>
            <a:ext cx="4392488" cy="616705"/>
          </a:xfrm>
          <a:custGeom>
            <a:avLst/>
            <a:gdLst>
              <a:gd name="connsiteX0" fmla="*/ 0 w 4987636"/>
              <a:gd name="connsiteY0" fmla="*/ 785090 h 785090"/>
              <a:gd name="connsiteX1" fmla="*/ 2479963 w 4987636"/>
              <a:gd name="connsiteY1" fmla="*/ 9236 h 785090"/>
              <a:gd name="connsiteX2" fmla="*/ 4987636 w 4987636"/>
              <a:gd name="connsiteY2" fmla="*/ 729672 h 785090"/>
            </a:gdLst>
            <a:ahLst/>
            <a:cxnLst>
              <a:cxn ang="0">
                <a:pos x="connsiteX0" y="connsiteY0"/>
              </a:cxn>
              <a:cxn ang="0">
                <a:pos x="connsiteX1" y="connsiteY1"/>
              </a:cxn>
              <a:cxn ang="0">
                <a:pos x="connsiteX2" y="connsiteY2"/>
              </a:cxn>
            </a:cxnLst>
            <a:rect l="l" t="t" r="r" b="b"/>
            <a:pathLst>
              <a:path w="4987636" h="785090">
                <a:moveTo>
                  <a:pt x="0" y="785090"/>
                </a:moveTo>
                <a:cubicBezTo>
                  <a:pt x="824345" y="401781"/>
                  <a:pt x="1648690" y="18472"/>
                  <a:pt x="2479963" y="9236"/>
                </a:cubicBezTo>
                <a:cubicBezTo>
                  <a:pt x="3311236" y="0"/>
                  <a:pt x="4149436" y="364836"/>
                  <a:pt x="4987636" y="729672"/>
                </a:cubicBezTo>
              </a:path>
            </a:pathLst>
          </a:custGeom>
          <a:ln w="22225"/>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51" name="Forma livre 50"/>
          <p:cNvSpPr/>
          <p:nvPr/>
        </p:nvSpPr>
        <p:spPr>
          <a:xfrm>
            <a:off x="2733824" y="4516169"/>
            <a:ext cx="1409537" cy="394141"/>
          </a:xfrm>
          <a:custGeom>
            <a:avLst/>
            <a:gdLst>
              <a:gd name="connsiteX0" fmla="*/ 0 w 1676400"/>
              <a:gd name="connsiteY0" fmla="*/ 0 h 293255"/>
              <a:gd name="connsiteX1" fmla="*/ 817419 w 1676400"/>
              <a:gd name="connsiteY1" fmla="*/ 290946 h 293255"/>
              <a:gd name="connsiteX2" fmla="*/ 1676400 w 1676400"/>
              <a:gd name="connsiteY2" fmla="*/ 13855 h 293255"/>
            </a:gdLst>
            <a:ahLst/>
            <a:cxnLst>
              <a:cxn ang="0">
                <a:pos x="connsiteX0" y="connsiteY0"/>
              </a:cxn>
              <a:cxn ang="0">
                <a:pos x="connsiteX1" y="connsiteY1"/>
              </a:cxn>
              <a:cxn ang="0">
                <a:pos x="connsiteX2" y="connsiteY2"/>
              </a:cxn>
            </a:cxnLst>
            <a:rect l="l" t="t" r="r" b="b"/>
            <a:pathLst>
              <a:path w="1676400" h="293255">
                <a:moveTo>
                  <a:pt x="0" y="0"/>
                </a:moveTo>
                <a:cubicBezTo>
                  <a:pt x="269009" y="144318"/>
                  <a:pt x="538019" y="288637"/>
                  <a:pt x="817419" y="290946"/>
                </a:cubicBezTo>
                <a:cubicBezTo>
                  <a:pt x="1096819" y="293255"/>
                  <a:pt x="1386609" y="153555"/>
                  <a:pt x="1676400" y="13855"/>
                </a:cubicBezTo>
              </a:path>
            </a:pathLst>
          </a:custGeom>
          <a:ln w="22225">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52" name="Forma livre 51"/>
          <p:cNvSpPr/>
          <p:nvPr/>
        </p:nvSpPr>
        <p:spPr>
          <a:xfrm>
            <a:off x="4975597" y="4453880"/>
            <a:ext cx="2223686" cy="463415"/>
          </a:xfrm>
          <a:custGeom>
            <a:avLst/>
            <a:gdLst>
              <a:gd name="connsiteX0" fmla="*/ 0 w 2507673"/>
              <a:gd name="connsiteY0" fmla="*/ 0 h 542637"/>
              <a:gd name="connsiteX1" fmla="*/ 1371600 w 2507673"/>
              <a:gd name="connsiteY1" fmla="*/ 526473 h 542637"/>
              <a:gd name="connsiteX2" fmla="*/ 2507673 w 2507673"/>
              <a:gd name="connsiteY2" fmla="*/ 96982 h 542637"/>
            </a:gdLst>
            <a:ahLst/>
            <a:cxnLst>
              <a:cxn ang="0">
                <a:pos x="connsiteX0" y="connsiteY0"/>
              </a:cxn>
              <a:cxn ang="0">
                <a:pos x="connsiteX1" y="connsiteY1"/>
              </a:cxn>
              <a:cxn ang="0">
                <a:pos x="connsiteX2" y="connsiteY2"/>
              </a:cxn>
            </a:cxnLst>
            <a:rect l="l" t="t" r="r" b="b"/>
            <a:pathLst>
              <a:path w="2507673" h="542637">
                <a:moveTo>
                  <a:pt x="0" y="0"/>
                </a:moveTo>
                <a:cubicBezTo>
                  <a:pt x="476827" y="255154"/>
                  <a:pt x="953655" y="510309"/>
                  <a:pt x="1371600" y="526473"/>
                </a:cubicBezTo>
                <a:cubicBezTo>
                  <a:pt x="1789545" y="542637"/>
                  <a:pt x="2148609" y="319809"/>
                  <a:pt x="2507673" y="96982"/>
                </a:cubicBezTo>
              </a:path>
            </a:pathLst>
          </a:custGeom>
          <a:ln w="22225">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54" name="CaixaDeTexto 53"/>
          <p:cNvSpPr txBox="1"/>
          <p:nvPr/>
        </p:nvSpPr>
        <p:spPr>
          <a:xfrm>
            <a:off x="1732405" y="4424158"/>
            <a:ext cx="421910" cy="184666"/>
          </a:xfrm>
          <a:prstGeom prst="rect">
            <a:avLst/>
          </a:prstGeom>
          <a:noFill/>
        </p:spPr>
        <p:txBody>
          <a:bodyPr wrap="none" rtlCol="0">
            <a:spAutoFit/>
          </a:bodyPr>
          <a:lstStyle/>
          <a:p>
            <a:r>
              <a:rPr lang="en-US" sz="600" dirty="0" smtClean="0"/>
              <a:t>IN/OUT</a:t>
            </a:r>
            <a:endParaRPr lang="en-US" sz="600" dirty="0"/>
          </a:p>
        </p:txBody>
      </p:sp>
      <p:sp>
        <p:nvSpPr>
          <p:cNvPr id="55" name="CaixaDeTexto 54"/>
          <p:cNvSpPr txBox="1"/>
          <p:nvPr/>
        </p:nvSpPr>
        <p:spPr>
          <a:xfrm>
            <a:off x="2527326" y="4426393"/>
            <a:ext cx="421910" cy="184666"/>
          </a:xfrm>
          <a:prstGeom prst="rect">
            <a:avLst/>
          </a:prstGeom>
          <a:noFill/>
        </p:spPr>
        <p:txBody>
          <a:bodyPr wrap="none" rtlCol="0">
            <a:spAutoFit/>
          </a:bodyPr>
          <a:lstStyle/>
          <a:p>
            <a:r>
              <a:rPr lang="en-US" sz="600" dirty="0" smtClean="0"/>
              <a:t>IN/OUT</a:t>
            </a:r>
            <a:endParaRPr lang="en-US" sz="600" dirty="0"/>
          </a:p>
        </p:txBody>
      </p:sp>
      <p:sp>
        <p:nvSpPr>
          <p:cNvPr id="56" name="CaixaDeTexto 55"/>
          <p:cNvSpPr txBox="1"/>
          <p:nvPr/>
        </p:nvSpPr>
        <p:spPr>
          <a:xfrm>
            <a:off x="3969416" y="4432593"/>
            <a:ext cx="421910" cy="184666"/>
          </a:xfrm>
          <a:prstGeom prst="rect">
            <a:avLst/>
          </a:prstGeom>
          <a:noFill/>
        </p:spPr>
        <p:txBody>
          <a:bodyPr wrap="none" rtlCol="0">
            <a:spAutoFit/>
          </a:bodyPr>
          <a:lstStyle/>
          <a:p>
            <a:r>
              <a:rPr lang="en-US" sz="600" dirty="0" smtClean="0"/>
              <a:t>IN/OUT</a:t>
            </a:r>
            <a:endParaRPr lang="en-US" sz="600" dirty="0"/>
          </a:p>
        </p:txBody>
      </p:sp>
      <p:sp>
        <p:nvSpPr>
          <p:cNvPr id="57" name="CaixaDeTexto 56"/>
          <p:cNvSpPr txBox="1"/>
          <p:nvPr/>
        </p:nvSpPr>
        <p:spPr>
          <a:xfrm>
            <a:off x="4764337" y="4434828"/>
            <a:ext cx="421910" cy="184666"/>
          </a:xfrm>
          <a:prstGeom prst="rect">
            <a:avLst/>
          </a:prstGeom>
          <a:noFill/>
        </p:spPr>
        <p:txBody>
          <a:bodyPr wrap="none" rtlCol="0">
            <a:spAutoFit/>
          </a:bodyPr>
          <a:lstStyle/>
          <a:p>
            <a:r>
              <a:rPr lang="en-US" sz="600" dirty="0" smtClean="0"/>
              <a:t>IN/OUT</a:t>
            </a:r>
            <a:endParaRPr lang="en-US" sz="600" dirty="0"/>
          </a:p>
        </p:txBody>
      </p:sp>
      <p:sp>
        <p:nvSpPr>
          <p:cNvPr id="58" name="CaixaDeTexto 57"/>
          <p:cNvSpPr txBox="1"/>
          <p:nvPr/>
        </p:nvSpPr>
        <p:spPr>
          <a:xfrm>
            <a:off x="6201664" y="4437356"/>
            <a:ext cx="421910" cy="184666"/>
          </a:xfrm>
          <a:prstGeom prst="rect">
            <a:avLst/>
          </a:prstGeom>
          <a:noFill/>
        </p:spPr>
        <p:txBody>
          <a:bodyPr wrap="none" rtlCol="0">
            <a:spAutoFit/>
          </a:bodyPr>
          <a:lstStyle/>
          <a:p>
            <a:r>
              <a:rPr lang="en-US" sz="600" dirty="0" smtClean="0"/>
              <a:t>IN/OUT</a:t>
            </a:r>
            <a:endParaRPr lang="en-US" sz="600" dirty="0"/>
          </a:p>
        </p:txBody>
      </p:sp>
      <p:sp>
        <p:nvSpPr>
          <p:cNvPr id="59" name="CaixaDeTexto 58"/>
          <p:cNvSpPr txBox="1"/>
          <p:nvPr/>
        </p:nvSpPr>
        <p:spPr>
          <a:xfrm>
            <a:off x="6996585" y="4439591"/>
            <a:ext cx="421910" cy="184666"/>
          </a:xfrm>
          <a:prstGeom prst="rect">
            <a:avLst/>
          </a:prstGeom>
          <a:noFill/>
        </p:spPr>
        <p:txBody>
          <a:bodyPr wrap="none" rtlCol="0">
            <a:spAutoFit/>
          </a:bodyPr>
          <a:lstStyle/>
          <a:p>
            <a:r>
              <a:rPr lang="en-US" sz="600" dirty="0" smtClean="0"/>
              <a:t>IN/OUT</a:t>
            </a:r>
            <a:endParaRPr lang="en-US" sz="600" dirty="0"/>
          </a:p>
        </p:txBody>
      </p:sp>
      <p:sp>
        <p:nvSpPr>
          <p:cNvPr id="60" name="CaixaDeTexto 59"/>
          <p:cNvSpPr txBox="1"/>
          <p:nvPr/>
        </p:nvSpPr>
        <p:spPr>
          <a:xfrm rot="16200000">
            <a:off x="5959503" y="3147557"/>
            <a:ext cx="579005" cy="261610"/>
          </a:xfrm>
          <a:prstGeom prst="rect">
            <a:avLst/>
          </a:prstGeom>
          <a:noFill/>
        </p:spPr>
        <p:txBody>
          <a:bodyPr wrap="none" rtlCol="0">
            <a:spAutoFit/>
          </a:bodyPr>
          <a:lstStyle/>
          <a:p>
            <a:r>
              <a:rPr lang="en-US" sz="1050" dirty="0" smtClean="0"/>
              <a:t>Line IN</a:t>
            </a:r>
            <a:endParaRPr lang="en-US" sz="1050" dirty="0"/>
          </a:p>
        </p:txBody>
      </p:sp>
      <p:sp>
        <p:nvSpPr>
          <p:cNvPr id="61" name="CaixaDeTexto 60"/>
          <p:cNvSpPr txBox="1"/>
          <p:nvPr/>
        </p:nvSpPr>
        <p:spPr>
          <a:xfrm rot="16200000">
            <a:off x="6224674" y="3495790"/>
            <a:ext cx="646331" cy="253916"/>
          </a:xfrm>
          <a:prstGeom prst="rect">
            <a:avLst/>
          </a:prstGeom>
          <a:noFill/>
        </p:spPr>
        <p:txBody>
          <a:bodyPr wrap="none" rtlCol="0">
            <a:spAutoFit/>
          </a:bodyPr>
          <a:lstStyle/>
          <a:p>
            <a:r>
              <a:rPr lang="en-US" sz="1050" dirty="0" smtClean="0"/>
              <a:t>Line </a:t>
            </a:r>
            <a:r>
              <a:rPr lang="en-US" sz="900" dirty="0" smtClean="0"/>
              <a:t>OUT</a:t>
            </a:r>
            <a:endParaRPr lang="en-US" sz="1050" dirty="0"/>
          </a:p>
        </p:txBody>
      </p:sp>
      <p:sp>
        <p:nvSpPr>
          <p:cNvPr id="64" name="CaixaDeTexto 63"/>
          <p:cNvSpPr txBox="1"/>
          <p:nvPr/>
        </p:nvSpPr>
        <p:spPr>
          <a:xfrm rot="16200000">
            <a:off x="3744505" y="3343543"/>
            <a:ext cx="579005" cy="261610"/>
          </a:xfrm>
          <a:prstGeom prst="rect">
            <a:avLst/>
          </a:prstGeom>
          <a:noFill/>
        </p:spPr>
        <p:txBody>
          <a:bodyPr wrap="none" rtlCol="0">
            <a:spAutoFit/>
          </a:bodyPr>
          <a:lstStyle/>
          <a:p>
            <a:r>
              <a:rPr lang="en-US" sz="1050" dirty="0" smtClean="0"/>
              <a:t>Line IN</a:t>
            </a:r>
            <a:endParaRPr lang="en-US" sz="1050" dirty="0"/>
          </a:p>
        </p:txBody>
      </p:sp>
      <p:sp>
        <p:nvSpPr>
          <p:cNvPr id="65" name="CaixaDeTexto 64"/>
          <p:cNvSpPr txBox="1"/>
          <p:nvPr/>
        </p:nvSpPr>
        <p:spPr>
          <a:xfrm rot="16200000">
            <a:off x="4009676" y="3404685"/>
            <a:ext cx="646331" cy="253916"/>
          </a:xfrm>
          <a:prstGeom prst="rect">
            <a:avLst/>
          </a:prstGeom>
          <a:noFill/>
        </p:spPr>
        <p:txBody>
          <a:bodyPr wrap="none" rtlCol="0">
            <a:spAutoFit/>
          </a:bodyPr>
          <a:lstStyle/>
          <a:p>
            <a:r>
              <a:rPr lang="en-US" sz="1050" dirty="0" smtClean="0"/>
              <a:t>Line </a:t>
            </a:r>
            <a:r>
              <a:rPr lang="en-US" sz="900" dirty="0" smtClean="0"/>
              <a:t>OUT</a:t>
            </a:r>
            <a:endParaRPr lang="en-US" sz="1050" dirty="0"/>
          </a:p>
        </p:txBody>
      </p:sp>
    </p:spTree>
    <p:extLst>
      <p:ext uri="{BB962C8B-B14F-4D97-AF65-F5344CB8AC3E}">
        <p14:creationId xmlns:p14="http://schemas.microsoft.com/office/powerpoint/2010/main" val="3714963605"/>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chor="ctr"/>
          <a:lstStyle/>
          <a:p>
            <a:r>
              <a:rPr lang="en-US" dirty="0" smtClean="0"/>
              <a:t>Management of SC14</a:t>
            </a:r>
            <a:endParaRPr lang="en-US" dirty="0"/>
          </a:p>
        </p:txBody>
      </p:sp>
      <p:pic>
        <p:nvPicPr>
          <p:cNvPr id="47" name="Picture 9" descr="008"/>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46720" y="1607220"/>
            <a:ext cx="2337832" cy="104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 name="Retângulo 53"/>
          <p:cNvSpPr/>
          <p:nvPr/>
        </p:nvSpPr>
        <p:spPr>
          <a:xfrm>
            <a:off x="3795425" y="3263404"/>
            <a:ext cx="936104" cy="464982"/>
          </a:xfrm>
          <a:prstGeom prst="rect">
            <a:avLst/>
          </a:prstGeom>
          <a:solidFill>
            <a:schemeClr val="accent6"/>
          </a:solidFill>
          <a:ln w="158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9" name="Seta para cima e para baixo 91"/>
          <p:cNvSpPr/>
          <p:nvPr/>
        </p:nvSpPr>
        <p:spPr>
          <a:xfrm>
            <a:off x="4936480" y="2687340"/>
            <a:ext cx="511388" cy="2007518"/>
          </a:xfrm>
          <a:prstGeom prst="upDownArrow">
            <a:avLst/>
          </a:prstGeom>
          <a:solidFill>
            <a:srgbClr val="FFFF00"/>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3" name="Retângulo 52"/>
          <p:cNvSpPr/>
          <p:nvPr/>
        </p:nvSpPr>
        <p:spPr>
          <a:xfrm>
            <a:off x="2437056" y="2255292"/>
            <a:ext cx="1102850" cy="464982"/>
          </a:xfrm>
          <a:prstGeom prst="rect">
            <a:avLst/>
          </a:prstGeom>
          <a:solidFill>
            <a:schemeClr val="accent5"/>
          </a:solidFill>
          <a:ln w="158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2" name="CaixaDeTexto 61"/>
          <p:cNvSpPr txBox="1"/>
          <p:nvPr/>
        </p:nvSpPr>
        <p:spPr>
          <a:xfrm>
            <a:off x="5728568" y="4703564"/>
            <a:ext cx="2666132" cy="1415772"/>
          </a:xfrm>
          <a:prstGeom prst="rect">
            <a:avLst/>
          </a:prstGeom>
          <a:noFill/>
        </p:spPr>
        <p:txBody>
          <a:bodyPr wrap="square" rtlCol="0">
            <a:spAutoFit/>
          </a:bodyPr>
          <a:lstStyle/>
          <a:p>
            <a:r>
              <a:rPr lang="en-US" sz="1600" b="1" u="sng" dirty="0" err="1" smtClean="0"/>
              <a:t>RoadMap</a:t>
            </a:r>
            <a:r>
              <a:rPr lang="en-US" sz="1600" b="1" u="sng" dirty="0" smtClean="0"/>
              <a:t> :</a:t>
            </a:r>
          </a:p>
          <a:p>
            <a:pPr marL="171450" indent="-171450">
              <a:buFont typeface="Arial" panose="020B0604020202020204" pitchFamily="34" charset="0"/>
              <a:buChar char="•"/>
            </a:pPr>
            <a:r>
              <a:rPr lang="en-US" sz="1400" dirty="0" smtClean="0"/>
              <a:t>NE Features and constraints modeled in YANG, using </a:t>
            </a:r>
            <a:r>
              <a:rPr lang="en-US" sz="1400" dirty="0" err="1" smtClean="0"/>
              <a:t>Padtec</a:t>
            </a:r>
            <a:r>
              <a:rPr lang="en-US" sz="1400" dirty="0" smtClean="0"/>
              <a:t> YANG model</a:t>
            </a:r>
          </a:p>
          <a:p>
            <a:pPr marL="171450" indent="-171450">
              <a:buFont typeface="Arial" panose="020B0604020202020204" pitchFamily="34" charset="0"/>
              <a:buChar char="•"/>
            </a:pPr>
            <a:r>
              <a:rPr lang="en-US" sz="1400" dirty="0" smtClean="0"/>
              <a:t>NE mode changed via Software Upgrade/Downgrade</a:t>
            </a:r>
          </a:p>
        </p:txBody>
      </p:sp>
      <p:sp>
        <p:nvSpPr>
          <p:cNvPr id="63" name="CaixaDeTexto 62"/>
          <p:cNvSpPr txBox="1"/>
          <p:nvPr/>
        </p:nvSpPr>
        <p:spPr>
          <a:xfrm>
            <a:off x="3752751" y="3199904"/>
            <a:ext cx="1039713" cy="584775"/>
          </a:xfrm>
          <a:prstGeom prst="rect">
            <a:avLst/>
          </a:prstGeom>
          <a:noFill/>
        </p:spPr>
        <p:txBody>
          <a:bodyPr wrap="square" rtlCol="0">
            <a:spAutoFit/>
          </a:bodyPr>
          <a:lstStyle/>
          <a:p>
            <a:pPr algn="ctr"/>
            <a:r>
              <a:rPr lang="pt-BR" sz="1600" dirty="0" err="1" smtClean="0"/>
              <a:t>Padtec</a:t>
            </a:r>
            <a:r>
              <a:rPr lang="pt-BR" sz="1600" dirty="0" smtClean="0"/>
              <a:t> NMS</a:t>
            </a:r>
            <a:endParaRPr lang="pt-BR" sz="1600" dirty="0"/>
          </a:p>
        </p:txBody>
      </p:sp>
      <p:grpSp>
        <p:nvGrpSpPr>
          <p:cNvPr id="66" name="Grupo 77"/>
          <p:cNvGrpSpPr/>
          <p:nvPr/>
        </p:nvGrpSpPr>
        <p:grpSpPr>
          <a:xfrm>
            <a:off x="4220141" y="2570715"/>
            <a:ext cx="511388" cy="678018"/>
            <a:chOff x="3099251" y="2053279"/>
            <a:chExt cx="511388" cy="678018"/>
          </a:xfrm>
        </p:grpSpPr>
        <p:sp>
          <p:nvSpPr>
            <p:cNvPr id="67" name="Seta para cima e para baixo 66"/>
            <p:cNvSpPr/>
            <p:nvPr/>
          </p:nvSpPr>
          <p:spPr>
            <a:xfrm>
              <a:off x="3099251" y="2053279"/>
              <a:ext cx="511388" cy="678018"/>
            </a:xfrm>
            <a:prstGeom prst="upDownArrow">
              <a:avLst/>
            </a:prstGeom>
            <a:solidFill>
              <a:srgbClr val="FFFF00"/>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8" name="CaixaDeTexto 67"/>
            <p:cNvSpPr txBox="1"/>
            <p:nvPr/>
          </p:nvSpPr>
          <p:spPr>
            <a:xfrm rot="16200000">
              <a:off x="3101159" y="2280632"/>
              <a:ext cx="507571" cy="276999"/>
            </a:xfrm>
            <a:prstGeom prst="rect">
              <a:avLst/>
            </a:prstGeom>
            <a:noFill/>
          </p:spPr>
          <p:txBody>
            <a:bodyPr wrap="square" rtlCol="0">
              <a:spAutoFit/>
            </a:bodyPr>
            <a:lstStyle/>
            <a:p>
              <a:pPr algn="ctr"/>
              <a:r>
                <a:rPr lang="pt-BR" sz="1200" dirty="0" smtClean="0"/>
                <a:t>GUI</a:t>
              </a:r>
              <a:endParaRPr lang="pt-BR" sz="1200" dirty="0"/>
            </a:p>
          </p:txBody>
        </p:sp>
      </p:grpSp>
      <p:sp>
        <p:nvSpPr>
          <p:cNvPr id="69" name="Seta para cima e para baixo 68"/>
          <p:cNvSpPr/>
          <p:nvPr/>
        </p:nvSpPr>
        <p:spPr>
          <a:xfrm>
            <a:off x="4222570" y="3758266"/>
            <a:ext cx="511388" cy="920482"/>
          </a:xfrm>
          <a:prstGeom prst="upDownArrow">
            <a:avLst/>
          </a:prstGeom>
          <a:solidFill>
            <a:srgbClr val="FFFF00"/>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0" name="CaixaDeTexto 69"/>
          <p:cNvSpPr txBox="1"/>
          <p:nvPr/>
        </p:nvSpPr>
        <p:spPr>
          <a:xfrm rot="16200000">
            <a:off x="3953404" y="3827240"/>
            <a:ext cx="1071217" cy="307777"/>
          </a:xfrm>
          <a:prstGeom prst="rect">
            <a:avLst/>
          </a:prstGeom>
          <a:noFill/>
        </p:spPr>
        <p:txBody>
          <a:bodyPr wrap="square" rtlCol="0">
            <a:spAutoFit/>
          </a:bodyPr>
          <a:lstStyle/>
          <a:p>
            <a:r>
              <a:rPr lang="pt-BR" sz="1400" dirty="0" smtClean="0"/>
              <a:t>PPM3</a:t>
            </a:r>
            <a:endParaRPr lang="pt-BR" sz="2000" dirty="0"/>
          </a:p>
        </p:txBody>
      </p:sp>
      <p:sp>
        <p:nvSpPr>
          <p:cNvPr id="71" name="CaixaDeTexto 70"/>
          <p:cNvSpPr txBox="1"/>
          <p:nvPr/>
        </p:nvSpPr>
        <p:spPr>
          <a:xfrm rot="16200000">
            <a:off x="4662179" y="3197689"/>
            <a:ext cx="1071217" cy="338554"/>
          </a:xfrm>
          <a:prstGeom prst="rect">
            <a:avLst/>
          </a:prstGeom>
          <a:noFill/>
        </p:spPr>
        <p:txBody>
          <a:bodyPr wrap="square" rtlCol="0">
            <a:spAutoFit/>
          </a:bodyPr>
          <a:lstStyle/>
          <a:p>
            <a:r>
              <a:rPr lang="pt-BR" sz="1600" dirty="0" smtClean="0"/>
              <a:t>CLI</a:t>
            </a:r>
            <a:endParaRPr lang="pt-BR" sz="2400" dirty="0"/>
          </a:p>
        </p:txBody>
      </p:sp>
      <p:sp>
        <p:nvSpPr>
          <p:cNvPr id="72" name="Retângulo 71"/>
          <p:cNvSpPr/>
          <p:nvPr/>
        </p:nvSpPr>
        <p:spPr>
          <a:xfrm>
            <a:off x="4304932" y="4919091"/>
            <a:ext cx="1066986" cy="1001971"/>
          </a:xfrm>
          <a:prstGeom prst="rect">
            <a:avLst/>
          </a:prstGeom>
          <a:solidFill>
            <a:schemeClr val="accent6"/>
          </a:solidFill>
          <a:ln w="158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3" name="Retângulo 72"/>
          <p:cNvSpPr/>
          <p:nvPr/>
        </p:nvSpPr>
        <p:spPr>
          <a:xfrm>
            <a:off x="4128999" y="4833558"/>
            <a:ext cx="1184045" cy="1015496"/>
          </a:xfrm>
          <a:prstGeom prst="rect">
            <a:avLst/>
          </a:prstGeom>
          <a:solidFill>
            <a:schemeClr val="accent6"/>
          </a:solidFill>
          <a:ln w="158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4" name="Retângulo 73"/>
          <p:cNvSpPr/>
          <p:nvPr/>
        </p:nvSpPr>
        <p:spPr>
          <a:xfrm>
            <a:off x="3989956" y="4726302"/>
            <a:ext cx="1276383" cy="1037219"/>
          </a:xfrm>
          <a:prstGeom prst="rect">
            <a:avLst/>
          </a:prstGeom>
          <a:solidFill>
            <a:schemeClr val="accent6"/>
          </a:solidFill>
          <a:ln w="158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5" name="CaixaDeTexto 74"/>
          <p:cNvSpPr txBox="1"/>
          <p:nvPr/>
        </p:nvSpPr>
        <p:spPr>
          <a:xfrm>
            <a:off x="3953299" y="4753487"/>
            <a:ext cx="1381961" cy="461665"/>
          </a:xfrm>
          <a:prstGeom prst="rect">
            <a:avLst/>
          </a:prstGeom>
          <a:noFill/>
        </p:spPr>
        <p:txBody>
          <a:bodyPr wrap="square" rtlCol="0">
            <a:spAutoFit/>
          </a:bodyPr>
          <a:lstStyle/>
          <a:p>
            <a:pPr algn="ctr"/>
            <a:r>
              <a:rPr lang="pt-BR" sz="1200" dirty="0" smtClean="0"/>
              <a:t>Network </a:t>
            </a:r>
            <a:r>
              <a:rPr lang="pt-BR" sz="1200" dirty="0" err="1" smtClean="0"/>
              <a:t>Elements</a:t>
            </a:r>
            <a:r>
              <a:rPr lang="pt-BR" sz="1200" dirty="0" smtClean="0"/>
              <a:t>  (NMSN </a:t>
            </a:r>
            <a:r>
              <a:rPr lang="pt-BR" sz="1200" dirty="0" err="1" smtClean="0"/>
              <a:t>mode</a:t>
            </a:r>
            <a:r>
              <a:rPr lang="pt-BR" sz="1200" dirty="0" smtClean="0"/>
              <a:t>)</a:t>
            </a:r>
            <a:endParaRPr lang="pt-BR" sz="1200" dirty="0"/>
          </a:p>
        </p:txBody>
      </p:sp>
      <p:sp>
        <p:nvSpPr>
          <p:cNvPr id="76" name="CaixaDeTexto 75"/>
          <p:cNvSpPr txBox="1"/>
          <p:nvPr/>
        </p:nvSpPr>
        <p:spPr>
          <a:xfrm>
            <a:off x="2272184" y="2255292"/>
            <a:ext cx="1350196" cy="461665"/>
          </a:xfrm>
          <a:prstGeom prst="rect">
            <a:avLst/>
          </a:prstGeom>
          <a:noFill/>
          <a:ln>
            <a:noFill/>
          </a:ln>
        </p:spPr>
        <p:txBody>
          <a:bodyPr wrap="square" rtlCol="0">
            <a:spAutoFit/>
          </a:bodyPr>
          <a:lstStyle/>
          <a:p>
            <a:pPr algn="ctr"/>
            <a:r>
              <a:rPr lang="pt-BR" sz="1200" dirty="0" err="1" smtClean="0"/>
              <a:t>Controller</a:t>
            </a:r>
            <a:r>
              <a:rPr lang="pt-BR" sz="1200" dirty="0" smtClean="0"/>
              <a:t> API</a:t>
            </a:r>
          </a:p>
          <a:p>
            <a:pPr algn="ctr"/>
            <a:r>
              <a:rPr lang="pt-BR" sz="1200" dirty="0" smtClean="0"/>
              <a:t>(</a:t>
            </a:r>
            <a:r>
              <a:rPr lang="pt-BR" sz="1200" dirty="0" err="1" smtClean="0"/>
              <a:t>OpenDaylight</a:t>
            </a:r>
            <a:r>
              <a:rPr lang="pt-BR" sz="1200" dirty="0" smtClean="0"/>
              <a:t>)</a:t>
            </a:r>
            <a:endParaRPr lang="pt-BR" sz="1200" dirty="0"/>
          </a:p>
        </p:txBody>
      </p:sp>
      <p:grpSp>
        <p:nvGrpSpPr>
          <p:cNvPr id="77" name="Grupo 77"/>
          <p:cNvGrpSpPr/>
          <p:nvPr/>
        </p:nvGrpSpPr>
        <p:grpSpPr>
          <a:xfrm>
            <a:off x="3651409" y="2585386"/>
            <a:ext cx="511388" cy="678018"/>
            <a:chOff x="3099251" y="2053279"/>
            <a:chExt cx="511388" cy="678018"/>
          </a:xfrm>
        </p:grpSpPr>
        <p:sp>
          <p:nvSpPr>
            <p:cNvPr id="78" name="Seta para cima e para baixo 78"/>
            <p:cNvSpPr/>
            <p:nvPr/>
          </p:nvSpPr>
          <p:spPr>
            <a:xfrm>
              <a:off x="3099251" y="2053279"/>
              <a:ext cx="511388" cy="678018"/>
            </a:xfrm>
            <a:prstGeom prst="upDownArrow">
              <a:avLst/>
            </a:prstGeom>
            <a:solidFill>
              <a:srgbClr val="FFFF00"/>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9" name="CaixaDeTexto 79"/>
            <p:cNvSpPr txBox="1"/>
            <p:nvPr/>
          </p:nvSpPr>
          <p:spPr>
            <a:xfrm rot="16200000">
              <a:off x="3101159" y="2280632"/>
              <a:ext cx="507571" cy="276999"/>
            </a:xfrm>
            <a:prstGeom prst="rect">
              <a:avLst/>
            </a:prstGeom>
            <a:noFill/>
          </p:spPr>
          <p:txBody>
            <a:bodyPr wrap="square" rtlCol="0">
              <a:spAutoFit/>
            </a:bodyPr>
            <a:lstStyle/>
            <a:p>
              <a:pPr algn="ctr"/>
              <a:r>
                <a:rPr lang="pt-BR" sz="1200" dirty="0" smtClean="0"/>
                <a:t>REST</a:t>
              </a:r>
              <a:endParaRPr lang="pt-BR" sz="1200" dirty="0"/>
            </a:p>
          </p:txBody>
        </p:sp>
      </p:grpSp>
    </p:spTree>
    <p:extLst>
      <p:ext uri="{BB962C8B-B14F-4D97-AF65-F5344CB8AC3E}">
        <p14:creationId xmlns:p14="http://schemas.microsoft.com/office/powerpoint/2010/main" val="3714963605"/>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55838"/>
            <a:ext cx="8229600" cy="1782762"/>
          </a:xfrm>
        </p:spPr>
        <p:txBody>
          <a:bodyPr>
            <a:normAutofit/>
          </a:bodyPr>
          <a:lstStyle/>
          <a:p>
            <a:r>
              <a:rPr lang="en-US" dirty="0" smtClean="0"/>
              <a:t>Super Computing 2014 </a:t>
            </a:r>
            <a:br>
              <a:rPr lang="en-US" dirty="0" smtClean="0"/>
            </a:br>
            <a:r>
              <a:rPr lang="en-US" dirty="0" smtClean="0"/>
              <a:t>Results</a:t>
            </a:r>
            <a:endParaRPr lang="en-US" dirty="0"/>
          </a:p>
        </p:txBody>
      </p:sp>
      <p:pic>
        <p:nvPicPr>
          <p:cNvPr id="3" name="Picture 2" descr="http://www.altera.com/education/events/northamerica/images/SuperComputing14_log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39880" y="875636"/>
            <a:ext cx="3185083" cy="13802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5791824"/>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SC14 Demo Results by Prof. Harvey Newman</a:t>
            </a:r>
            <a:endParaRPr lang="en-US" dirty="0"/>
          </a:p>
        </p:txBody>
      </p:sp>
      <p:sp>
        <p:nvSpPr>
          <p:cNvPr id="3" name="Content Placeholder 2"/>
          <p:cNvSpPr>
            <a:spLocks noGrp="1"/>
          </p:cNvSpPr>
          <p:nvPr>
            <p:ph idx="1"/>
          </p:nvPr>
        </p:nvSpPr>
        <p:spPr>
          <a:xfrm>
            <a:off x="457200" y="1600200"/>
            <a:ext cx="8229600" cy="4792133"/>
          </a:xfrm>
        </p:spPr>
        <p:txBody>
          <a:bodyPr>
            <a:noAutofit/>
          </a:bodyPr>
          <a:lstStyle/>
          <a:p>
            <a:r>
              <a:rPr lang="en-US" sz="1300" dirty="0"/>
              <a:t>We sustained 1.4 </a:t>
            </a:r>
            <a:r>
              <a:rPr lang="en-US" sz="1300" dirty="0" err="1"/>
              <a:t>Tbps</a:t>
            </a:r>
            <a:r>
              <a:rPr lang="en-US" sz="1300" dirty="0"/>
              <a:t> during our memory to memory </a:t>
            </a:r>
            <a:r>
              <a:rPr lang="en-US" sz="1300" dirty="0" err="1" smtClean="0"/>
              <a:t>warmups</a:t>
            </a:r>
            <a:r>
              <a:rPr lang="en-US" sz="1300" dirty="0" smtClean="0"/>
              <a:t> </a:t>
            </a:r>
            <a:r>
              <a:rPr lang="en-US" sz="1300" dirty="0"/>
              <a:t>on the first day. The peak was 1.55 </a:t>
            </a:r>
            <a:r>
              <a:rPr lang="en-US" sz="1300" dirty="0" err="1"/>
              <a:t>Tbps</a:t>
            </a:r>
            <a:r>
              <a:rPr lang="en-US" sz="1300" dirty="0"/>
              <a:t> in and out of the </a:t>
            </a:r>
            <a:r>
              <a:rPr lang="en-US" sz="1300" dirty="0" smtClean="0"/>
              <a:t>Caltech booth. During </a:t>
            </a:r>
            <a:r>
              <a:rPr lang="en-US" sz="1300" dirty="0"/>
              <a:t>the warm up we also had 1 </a:t>
            </a:r>
            <a:r>
              <a:rPr lang="en-US" sz="1300" dirty="0" err="1"/>
              <a:t>Echostreams</a:t>
            </a:r>
            <a:r>
              <a:rPr lang="en-US" sz="1300" dirty="0"/>
              <a:t> server </a:t>
            </a:r>
            <a:r>
              <a:rPr lang="en-US" sz="1300" dirty="0" smtClean="0"/>
              <a:t>doing  </a:t>
            </a:r>
            <a:r>
              <a:rPr lang="en-US" sz="1300" dirty="0"/>
              <a:t>a total of &gt; 150G in and out of its two </a:t>
            </a:r>
            <a:r>
              <a:rPr lang="en-US" sz="1300" dirty="0" err="1"/>
              <a:t>Mellanox</a:t>
            </a:r>
            <a:r>
              <a:rPr lang="en-US" sz="1300" dirty="0"/>
              <a:t> NICs </a:t>
            </a:r>
            <a:r>
              <a:rPr lang="en-US" sz="1300" dirty="0" smtClean="0"/>
              <a:t>simultaneously. Disk </a:t>
            </a:r>
            <a:r>
              <a:rPr lang="en-US" sz="1300" dirty="0"/>
              <a:t>to memory we reached a peak of 1.01 </a:t>
            </a:r>
            <a:r>
              <a:rPr lang="en-US" sz="1300" dirty="0" err="1"/>
              <a:t>Tbps</a:t>
            </a:r>
            <a:r>
              <a:rPr lang="en-US" sz="1300" dirty="0"/>
              <a:t>, </a:t>
            </a:r>
            <a:r>
              <a:rPr lang="en-US" sz="1300" dirty="0" smtClean="0"/>
              <a:t>reaching our </a:t>
            </a:r>
            <a:r>
              <a:rPr lang="en-US" sz="1300" dirty="0"/>
              <a:t>goal. We have been able to sustain </a:t>
            </a:r>
            <a:r>
              <a:rPr lang="en-US" sz="1300" dirty="0" smtClean="0"/>
              <a:t>940+ </a:t>
            </a:r>
            <a:r>
              <a:rPr lang="en-US" sz="1300" dirty="0"/>
              <a:t>for long </a:t>
            </a:r>
            <a:r>
              <a:rPr lang="en-US" sz="1300" dirty="0" smtClean="0"/>
              <a:t>periods.</a:t>
            </a:r>
            <a:endParaRPr lang="en-US" sz="1300" dirty="0"/>
          </a:p>
          <a:p>
            <a:r>
              <a:rPr lang="en-US" sz="1300" dirty="0" smtClean="0"/>
              <a:t>We </a:t>
            </a:r>
            <a:r>
              <a:rPr lang="en-US" sz="1300" dirty="0"/>
              <a:t>sent and received 11 Petabytes of data to and from the </a:t>
            </a:r>
            <a:r>
              <a:rPr lang="en-US" sz="1300" dirty="0" smtClean="0"/>
              <a:t>Caltech </a:t>
            </a:r>
            <a:r>
              <a:rPr lang="en-US" sz="1300" dirty="0"/>
              <a:t>booth. 3.7 Petabytes went over the wide </a:t>
            </a:r>
            <a:r>
              <a:rPr lang="en-US" sz="1300" dirty="0" smtClean="0"/>
              <a:t>area </a:t>
            </a:r>
            <a:r>
              <a:rPr lang="en-US" sz="1300" dirty="0"/>
              <a:t>between New Orleans and Caltech, Victoria, Michigan</a:t>
            </a:r>
            <a:r>
              <a:rPr lang="en-US" sz="1300" dirty="0" smtClean="0"/>
              <a:t>, </a:t>
            </a:r>
            <a:r>
              <a:rPr lang="en-US" sz="1300" dirty="0"/>
              <a:t>Sao Paulo and NERSC. </a:t>
            </a:r>
            <a:endParaRPr lang="en-US" sz="1300" dirty="0" smtClean="0"/>
          </a:p>
          <a:p>
            <a:r>
              <a:rPr lang="en-US" sz="1300" dirty="0" smtClean="0"/>
              <a:t>We </a:t>
            </a:r>
            <a:r>
              <a:rPr lang="en-US" sz="1300" dirty="0"/>
              <a:t>had sustained flows of very close to 100G in one </a:t>
            </a:r>
            <a:r>
              <a:rPr lang="en-US" sz="1300" dirty="0" smtClean="0"/>
              <a:t>direction from </a:t>
            </a:r>
            <a:r>
              <a:rPr lang="en-US" sz="1300" dirty="0" err="1"/>
              <a:t>UVic</a:t>
            </a:r>
            <a:r>
              <a:rPr lang="en-US" sz="1300" dirty="0"/>
              <a:t>; and large flows often making up a big fraction of </a:t>
            </a:r>
            <a:r>
              <a:rPr lang="en-US" sz="1300" dirty="0" smtClean="0"/>
              <a:t>100G to </a:t>
            </a:r>
            <a:r>
              <a:rPr lang="en-US" sz="1300" dirty="0"/>
              <a:t>and/or from Caltech, </a:t>
            </a:r>
            <a:r>
              <a:rPr lang="en-US" sz="1300" dirty="0" err="1"/>
              <a:t>UMich</a:t>
            </a:r>
            <a:r>
              <a:rPr lang="en-US" sz="1300" dirty="0"/>
              <a:t>, and Sao Paulo. There were also </a:t>
            </a:r>
            <a:r>
              <a:rPr lang="en-US" sz="1300" dirty="0" smtClean="0"/>
              <a:t>new disk </a:t>
            </a:r>
            <a:r>
              <a:rPr lang="en-US" sz="1300" dirty="0"/>
              <a:t>to disk and memory to memory records between the </a:t>
            </a:r>
            <a:r>
              <a:rPr lang="en-US" sz="1300" dirty="0" smtClean="0"/>
              <a:t>Northern </a:t>
            </a:r>
            <a:r>
              <a:rPr lang="en-US" sz="1300" dirty="0"/>
              <a:t>and Southern hemispheres</a:t>
            </a:r>
            <a:r>
              <a:rPr lang="en-US" sz="1300" dirty="0" smtClean="0"/>
              <a:t>.</a:t>
            </a:r>
          </a:p>
          <a:p>
            <a:r>
              <a:rPr lang="en-US" sz="1300" dirty="0" smtClean="0"/>
              <a:t>In </a:t>
            </a:r>
            <a:r>
              <a:rPr lang="en-US" sz="1300" dirty="0"/>
              <a:t>terms of wide area traffic rates, we reached 370G sustained, and </a:t>
            </a:r>
            <a:r>
              <a:rPr lang="en-US" sz="1300" dirty="0" smtClean="0"/>
              <a:t>310G </a:t>
            </a:r>
            <a:r>
              <a:rPr lang="en-US" sz="1300" dirty="0"/>
              <a:t>for a long time, with a solid 100G (99.74G to </a:t>
            </a:r>
            <a:r>
              <a:rPr lang="en-US" sz="1300" dirty="0" err="1"/>
              <a:t>UVic</a:t>
            </a:r>
            <a:r>
              <a:rPr lang="en-US" sz="1300" dirty="0"/>
              <a:t>), up to </a:t>
            </a:r>
            <a:r>
              <a:rPr lang="en-US" sz="1300" dirty="0" smtClean="0"/>
              <a:t>100G </a:t>
            </a:r>
            <a:r>
              <a:rPr lang="en-US" sz="1300" dirty="0"/>
              <a:t>from </a:t>
            </a:r>
            <a:r>
              <a:rPr lang="en-US" sz="1300" dirty="0" err="1"/>
              <a:t>Umich</a:t>
            </a:r>
            <a:r>
              <a:rPr lang="en-US" sz="1300" dirty="0"/>
              <a:t>, and up to 93G from Caltech, 92.5G from the </a:t>
            </a:r>
            <a:r>
              <a:rPr lang="en-US" sz="1300" dirty="0" smtClean="0"/>
              <a:t>combination </a:t>
            </a:r>
            <a:r>
              <a:rPr lang="en-US" sz="1300" dirty="0"/>
              <a:t>of CERN and Sao Paulo (via FLR), and 45G from NERSC. </a:t>
            </a:r>
            <a:endParaRPr lang="en-US" sz="1300" dirty="0" smtClean="0"/>
          </a:p>
          <a:p>
            <a:r>
              <a:rPr lang="en-US" sz="1300" dirty="0" smtClean="0"/>
              <a:t>Disk </a:t>
            </a:r>
            <a:r>
              <a:rPr lang="en-US" sz="1300" dirty="0"/>
              <a:t>to disk was harder, because of problems which might have </a:t>
            </a:r>
            <a:r>
              <a:rPr lang="en-US" sz="1300" dirty="0" smtClean="0"/>
              <a:t>been </a:t>
            </a:r>
            <a:r>
              <a:rPr lang="en-US" sz="1300" dirty="0"/>
              <a:t>due to the OS and/or what happens when you hit the CPUs as </a:t>
            </a:r>
            <a:r>
              <a:rPr lang="en-US" sz="1300" dirty="0" smtClean="0"/>
              <a:t>hard </a:t>
            </a:r>
            <a:r>
              <a:rPr lang="en-US" sz="1300" dirty="0"/>
              <a:t>as we did. Nevertheless, we reached a peak of 340 </a:t>
            </a:r>
            <a:r>
              <a:rPr lang="en-US" sz="1300" dirty="0" err="1"/>
              <a:t>Gbps</a:t>
            </a:r>
            <a:r>
              <a:rPr lang="en-US" sz="1300" dirty="0"/>
              <a:t> </a:t>
            </a:r>
            <a:r>
              <a:rPr lang="en-US" sz="1300" dirty="0" smtClean="0"/>
              <a:t>peak </a:t>
            </a:r>
            <a:r>
              <a:rPr lang="en-US" sz="1300" dirty="0"/>
              <a:t>and 300 </a:t>
            </a:r>
            <a:r>
              <a:rPr lang="en-US" sz="1300" dirty="0" err="1"/>
              <a:t>Gbps</a:t>
            </a:r>
            <a:r>
              <a:rPr lang="en-US" sz="1300" dirty="0"/>
              <a:t> sustained disk to disk. We will continue to </a:t>
            </a:r>
            <a:r>
              <a:rPr lang="en-US" sz="1300" dirty="0" smtClean="0"/>
              <a:t>investigate </a:t>
            </a:r>
            <a:r>
              <a:rPr lang="en-US" sz="1300" dirty="0"/>
              <a:t>further and resolve the issues with the OS and/</a:t>
            </a:r>
            <a:r>
              <a:rPr lang="en-US" sz="1300" dirty="0" smtClean="0"/>
              <a:t>or with </a:t>
            </a:r>
            <a:r>
              <a:rPr lang="en-US" sz="1300" dirty="0"/>
              <a:t>the controller, CPUs or other potential </a:t>
            </a:r>
            <a:r>
              <a:rPr lang="en-US" sz="1300" dirty="0" smtClean="0"/>
              <a:t>issues.</a:t>
            </a:r>
            <a:endParaRPr lang="en-US" sz="1300" dirty="0"/>
          </a:p>
          <a:p>
            <a:r>
              <a:rPr lang="en-US" sz="1300" dirty="0" smtClean="0"/>
              <a:t>A </a:t>
            </a:r>
            <a:r>
              <a:rPr lang="en-US" sz="1300" dirty="0"/>
              <a:t>lot was learned in terms of putting </a:t>
            </a:r>
            <a:r>
              <a:rPr lang="en-US" sz="1300" dirty="0" err="1"/>
              <a:t>PhEDEx</a:t>
            </a:r>
            <a:r>
              <a:rPr lang="en-US" sz="1300" dirty="0"/>
              <a:t> into larger </a:t>
            </a:r>
            <a:r>
              <a:rPr lang="en-US" sz="1300" dirty="0" smtClean="0"/>
              <a:t>scale </a:t>
            </a:r>
            <a:r>
              <a:rPr lang="en-US" sz="1300" dirty="0"/>
              <a:t>use with circuits, and achieving more deterministic </a:t>
            </a:r>
            <a:r>
              <a:rPr lang="en-US" sz="1300" dirty="0" smtClean="0"/>
              <a:t>workflow in </a:t>
            </a:r>
            <a:r>
              <a:rPr lang="en-US" sz="1300" dirty="0"/>
              <a:t>the large scale. Work on some of the built-in time delays, </a:t>
            </a:r>
            <a:r>
              <a:rPr lang="en-US" sz="1300" dirty="0" smtClean="0"/>
              <a:t>and perhaps </a:t>
            </a:r>
            <a:r>
              <a:rPr lang="en-US" sz="1300" dirty="0"/>
              <a:t>on the central (single instance) database should continue</a:t>
            </a:r>
            <a:r>
              <a:rPr lang="en-US" sz="1300" dirty="0" smtClean="0"/>
              <a:t>, as </a:t>
            </a:r>
            <a:r>
              <a:rPr lang="en-US" sz="1300" dirty="0"/>
              <a:t>part of getting the new </a:t>
            </a:r>
            <a:r>
              <a:rPr lang="en-US" sz="1300" dirty="0" err="1"/>
              <a:t>PhEDEx</a:t>
            </a:r>
            <a:r>
              <a:rPr lang="en-US" sz="1300" dirty="0"/>
              <a:t> paradigm out in the field. </a:t>
            </a:r>
          </a:p>
          <a:p>
            <a:r>
              <a:rPr lang="en-US" sz="1300" dirty="0" smtClean="0"/>
              <a:t>There </a:t>
            </a:r>
            <a:r>
              <a:rPr lang="en-US" sz="1300" dirty="0"/>
              <a:t>were also some successes with </a:t>
            </a:r>
            <a:r>
              <a:rPr lang="en-US" sz="1300" dirty="0" err="1"/>
              <a:t>OpenDaylight</a:t>
            </a:r>
            <a:r>
              <a:rPr lang="en-US" sz="1300" dirty="0"/>
              <a:t>, limited in part by </a:t>
            </a:r>
            <a:r>
              <a:rPr lang="en-US" sz="1300" dirty="0" smtClean="0"/>
              <a:t>the </a:t>
            </a:r>
            <a:r>
              <a:rPr lang="en-US" sz="1300" dirty="0"/>
              <a:t>very short time available and the early state of the ODL </a:t>
            </a:r>
            <a:r>
              <a:rPr lang="en-US" sz="1300" dirty="0" smtClean="0"/>
              <a:t>Hydrogen release</a:t>
            </a:r>
            <a:r>
              <a:rPr lang="en-US" sz="1300" dirty="0"/>
              <a:t>. We will move forward with the ODL controller's </a:t>
            </a:r>
            <a:r>
              <a:rPr lang="en-US" sz="1300" dirty="0" smtClean="0"/>
              <a:t>reactive mode </a:t>
            </a:r>
            <a:r>
              <a:rPr lang="en-US" sz="1300" dirty="0"/>
              <a:t>using our own </a:t>
            </a:r>
            <a:r>
              <a:rPr lang="en-US" sz="1300" dirty="0" err="1"/>
              <a:t>testbed</a:t>
            </a:r>
            <a:r>
              <a:rPr lang="en-US" sz="1300" dirty="0"/>
              <a:t> facilities and our Brocade </a:t>
            </a:r>
            <a:r>
              <a:rPr lang="en-US" sz="1300" dirty="0" smtClean="0"/>
              <a:t>switches at </a:t>
            </a:r>
            <a:r>
              <a:rPr lang="en-US" sz="1300" dirty="0"/>
              <a:t>Caltech and elsewhere.</a:t>
            </a:r>
          </a:p>
        </p:txBody>
      </p:sp>
    </p:spTree>
    <p:extLst>
      <p:ext uri="{BB962C8B-B14F-4D97-AF65-F5344CB8AC3E}">
        <p14:creationId xmlns:p14="http://schemas.microsoft.com/office/powerpoint/2010/main" val="3176987682"/>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a:t>
            </a:r>
            <a:endParaRPr lang="en-US" dirty="0"/>
          </a:p>
        </p:txBody>
      </p:sp>
      <p:sp>
        <p:nvSpPr>
          <p:cNvPr id="3" name="Content Placeholder 2"/>
          <p:cNvSpPr>
            <a:spLocks noGrp="1"/>
          </p:cNvSpPr>
          <p:nvPr>
            <p:ph idx="1"/>
          </p:nvPr>
        </p:nvSpPr>
        <p:spPr/>
        <p:txBody>
          <a:bodyPr/>
          <a:lstStyle/>
          <a:p>
            <a:r>
              <a:rPr lang="en-US" dirty="0"/>
              <a:t>sustained 1.4 </a:t>
            </a:r>
            <a:r>
              <a:rPr lang="en-US" dirty="0" err="1"/>
              <a:t>Tbps</a:t>
            </a:r>
            <a:r>
              <a:rPr lang="en-US" dirty="0"/>
              <a:t> during our memory to </a:t>
            </a:r>
            <a:r>
              <a:rPr lang="en-US" dirty="0" smtClean="0"/>
              <a:t>memory;</a:t>
            </a:r>
          </a:p>
          <a:p>
            <a:r>
              <a:rPr lang="en-US" dirty="0"/>
              <a:t>peak was 1.55 </a:t>
            </a:r>
            <a:r>
              <a:rPr lang="en-US" dirty="0" err="1" smtClean="0"/>
              <a:t>Tbps</a:t>
            </a:r>
            <a:r>
              <a:rPr lang="en-US" dirty="0" smtClean="0"/>
              <a:t>;</a:t>
            </a:r>
          </a:p>
          <a:p>
            <a:r>
              <a:rPr lang="en-US" dirty="0" smtClean="0"/>
              <a:t>Disk </a:t>
            </a:r>
            <a:r>
              <a:rPr lang="en-US" dirty="0"/>
              <a:t>to memory we reached a peak of 1.01 </a:t>
            </a:r>
            <a:r>
              <a:rPr lang="en-US" dirty="0" err="1" smtClean="0"/>
              <a:t>Tbps</a:t>
            </a:r>
            <a:r>
              <a:rPr lang="en-US" dirty="0"/>
              <a:t>;</a:t>
            </a:r>
            <a:endParaRPr lang="en-US" dirty="0" smtClean="0"/>
          </a:p>
          <a:p>
            <a:endParaRPr lang="en-US" dirty="0"/>
          </a:p>
        </p:txBody>
      </p:sp>
    </p:spTree>
    <p:extLst>
      <p:ext uri="{BB962C8B-B14F-4D97-AF65-F5344CB8AC3E}">
        <p14:creationId xmlns:p14="http://schemas.microsoft.com/office/powerpoint/2010/main" val="1868157337"/>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000" b="1" dirty="0" err="1" smtClean="0"/>
              <a:t>Lightwave</a:t>
            </a:r>
            <a:r>
              <a:rPr lang="en-US" sz="4000" b="1" dirty="0" smtClean="0"/>
              <a:t> Online</a:t>
            </a:r>
            <a:r>
              <a:rPr lang="en-US" sz="4000" dirty="0" smtClean="0"/>
              <a:t>:</a:t>
            </a:r>
            <a:br>
              <a:rPr lang="en-US" sz="4000" dirty="0" smtClean="0"/>
            </a:br>
            <a:r>
              <a:rPr lang="en-US" sz="3600" dirty="0" err="1" smtClean="0"/>
              <a:t>Padtec</a:t>
            </a:r>
            <a:r>
              <a:rPr lang="en-US" sz="3600" dirty="0" smtClean="0"/>
              <a:t> </a:t>
            </a:r>
            <a:r>
              <a:rPr lang="en-US" sz="3600" dirty="0"/>
              <a:t>demos SDN-controlled </a:t>
            </a:r>
            <a:r>
              <a:rPr lang="en-US" sz="3600" dirty="0" smtClean="0"/>
              <a:t/>
            </a:r>
            <a:br>
              <a:rPr lang="en-US" sz="3600" dirty="0" smtClean="0"/>
            </a:br>
            <a:r>
              <a:rPr lang="en-US" sz="3600" dirty="0" smtClean="0"/>
              <a:t>directionless </a:t>
            </a:r>
            <a:r>
              <a:rPr lang="en-US" sz="3600" dirty="0"/>
              <a:t>ROADM at SC14</a:t>
            </a:r>
          </a:p>
        </p:txBody>
      </p:sp>
      <p:sp>
        <p:nvSpPr>
          <p:cNvPr id="3" name="Content Placeholder 2"/>
          <p:cNvSpPr>
            <a:spLocks noGrp="1"/>
          </p:cNvSpPr>
          <p:nvPr>
            <p:ph idx="1"/>
          </p:nvPr>
        </p:nvSpPr>
        <p:spPr>
          <a:xfrm>
            <a:off x="457200" y="1897420"/>
            <a:ext cx="8229600" cy="4792133"/>
          </a:xfrm>
        </p:spPr>
        <p:txBody>
          <a:bodyPr>
            <a:noAutofit/>
          </a:bodyPr>
          <a:lstStyle/>
          <a:p>
            <a:r>
              <a:rPr lang="en-US" sz="2400" dirty="0"/>
              <a:t>Harvey Newman of Caltech, professor of Physics and head of the SC14 team, </a:t>
            </a:r>
            <a:r>
              <a:rPr lang="en-US" sz="2400" dirty="0" smtClean="0"/>
              <a:t>said, </a:t>
            </a:r>
            <a:r>
              <a:rPr lang="en-US" sz="2400" dirty="0"/>
              <a:t>"</a:t>
            </a:r>
            <a:r>
              <a:rPr lang="en-US" sz="2400" dirty="0" err="1"/>
              <a:t>Padtec</a:t>
            </a:r>
            <a:r>
              <a:rPr lang="en-US" sz="2400" dirty="0"/>
              <a:t> ROADMs and software behaved perfectly. Its ROADM and 100-Gbps transponders not only allowed an astounding 1 </a:t>
            </a:r>
            <a:r>
              <a:rPr lang="en-US" sz="2400" dirty="0" err="1"/>
              <a:t>Tbps</a:t>
            </a:r>
            <a:r>
              <a:rPr lang="en-US" sz="2400" dirty="0"/>
              <a:t> of data to flow during SC14 but also demonstrated how an external third-party </a:t>
            </a:r>
            <a:r>
              <a:rPr lang="en-US" sz="2400" dirty="0" err="1"/>
              <a:t>OpenDaylight</a:t>
            </a:r>
            <a:r>
              <a:rPr lang="en-US" sz="2400" dirty="0"/>
              <a:t> controller can be used to reconfigure topology on demand and provision the individual network components</a:t>
            </a:r>
            <a:r>
              <a:rPr lang="en-US" sz="2400" dirty="0" smtClean="0"/>
              <a:t>.”</a:t>
            </a:r>
          </a:p>
          <a:p>
            <a:endParaRPr lang="en-US" sz="2400" dirty="0"/>
          </a:p>
          <a:p>
            <a:pPr marL="0" indent="0">
              <a:buNone/>
            </a:pPr>
            <a:r>
              <a:rPr lang="en-US" sz="1300" dirty="0" smtClean="0"/>
              <a:t>	</a:t>
            </a:r>
            <a:r>
              <a:rPr lang="en-US" sz="1300" dirty="0" err="1" smtClean="0"/>
              <a:t>Lightwave</a:t>
            </a:r>
            <a:r>
              <a:rPr lang="en-US" sz="1300" dirty="0" smtClean="0"/>
              <a:t> Online, “</a:t>
            </a:r>
            <a:r>
              <a:rPr lang="en-US" sz="1400" dirty="0" err="1"/>
              <a:t>Padtec</a:t>
            </a:r>
            <a:r>
              <a:rPr lang="en-US" sz="1400" dirty="0"/>
              <a:t> demos SDN-controlled directionless ROADM at SC14</a:t>
            </a:r>
            <a:r>
              <a:rPr lang="en-US" sz="1300" dirty="0" smtClean="0"/>
              <a:t>”, Nov 25</a:t>
            </a:r>
            <a:r>
              <a:rPr lang="en-US" sz="1300" baseline="30000" dirty="0" smtClean="0"/>
              <a:t>th</a:t>
            </a:r>
            <a:r>
              <a:rPr lang="en-US" sz="1300" dirty="0" smtClean="0"/>
              <a:t>, 2014, </a:t>
            </a:r>
            <a:r>
              <a:rPr lang="en-US" sz="1300" dirty="0" err="1" smtClean="0"/>
              <a:t>url</a:t>
            </a:r>
            <a:r>
              <a:rPr lang="en-US" sz="1300" dirty="0" smtClean="0"/>
              <a:t>:</a:t>
            </a:r>
          </a:p>
          <a:p>
            <a:pPr marL="0" indent="0">
              <a:buNone/>
            </a:pPr>
            <a:r>
              <a:rPr lang="en-US" sz="1300" dirty="0" smtClean="0"/>
              <a:t>http</a:t>
            </a:r>
            <a:r>
              <a:rPr lang="en-US" sz="1300" dirty="0"/>
              <a:t>://</a:t>
            </a:r>
            <a:r>
              <a:rPr lang="en-US" sz="1300" dirty="0" err="1"/>
              <a:t>www.lightwaveonline.com</a:t>
            </a:r>
            <a:r>
              <a:rPr lang="en-US" sz="1300" dirty="0"/>
              <a:t>/articles/2014/11/padtec-demos-sdn-controlled-directionless-roadm-at-sc14.html?cmpid=</a:t>
            </a:r>
            <a:r>
              <a:rPr lang="en-US" sz="1300" dirty="0" smtClean="0"/>
              <a:t>EnlDailyNovember252014.</a:t>
            </a:r>
            <a:endParaRPr lang="en-US" sz="1300" dirty="0"/>
          </a:p>
        </p:txBody>
      </p:sp>
    </p:spTree>
    <p:extLst>
      <p:ext uri="{BB962C8B-B14F-4D97-AF65-F5344CB8AC3E}">
        <p14:creationId xmlns:p14="http://schemas.microsoft.com/office/powerpoint/2010/main" val="1743375914"/>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Abstract</a:t>
            </a:r>
            <a:endParaRPr lang="en-US" dirty="0"/>
          </a:p>
        </p:txBody>
      </p:sp>
      <p:sp>
        <p:nvSpPr>
          <p:cNvPr id="3" name="Content Placeholder 2"/>
          <p:cNvSpPr>
            <a:spLocks noGrp="1"/>
          </p:cNvSpPr>
          <p:nvPr>
            <p:ph idx="1"/>
          </p:nvPr>
        </p:nvSpPr>
        <p:spPr/>
        <p:txBody>
          <a:bodyPr>
            <a:noAutofit/>
          </a:bodyPr>
          <a:lstStyle/>
          <a:p>
            <a:pPr algn="just"/>
            <a:r>
              <a:rPr lang="en-US" sz="2400" dirty="0" smtClean="0"/>
              <a:t>This work describes the software developed by </a:t>
            </a:r>
            <a:r>
              <a:rPr lang="en-US" sz="2400" dirty="0" err="1" smtClean="0"/>
              <a:t>Padtec</a:t>
            </a:r>
            <a:r>
              <a:rPr lang="en-US" sz="2400" dirty="0" smtClean="0"/>
              <a:t> and </a:t>
            </a:r>
            <a:r>
              <a:rPr lang="en-US" sz="2400" dirty="0" err="1" smtClean="0"/>
              <a:t>Unicamp</a:t>
            </a:r>
            <a:r>
              <a:rPr lang="en-US" sz="2400" dirty="0" smtClean="0"/>
              <a:t> for demonstration at Super Computing 2014 (SC14). The plug-</a:t>
            </a:r>
            <a:r>
              <a:rPr lang="en-US" sz="2400" dirty="0" smtClean="0"/>
              <a:t>in controls </a:t>
            </a:r>
            <a:r>
              <a:rPr lang="en-US" sz="2400" dirty="0" err="1" smtClean="0"/>
              <a:t>Padtec’s</a:t>
            </a:r>
            <a:r>
              <a:rPr lang="en-US" sz="2400" dirty="0" smtClean="0"/>
              <a:t> Reconfigurable Optical Add/Drop Multiplexers (ROADMs), providing support to software </a:t>
            </a:r>
            <a:r>
              <a:rPr lang="en-US" sz="2400" dirty="0"/>
              <a:t>defined </a:t>
            </a:r>
            <a:r>
              <a:rPr lang="en-US" sz="2400" dirty="0" smtClean="0"/>
              <a:t>networking (SDN) using the </a:t>
            </a:r>
            <a:r>
              <a:rPr lang="en-US" sz="2400" dirty="0" err="1" smtClean="0"/>
              <a:t>OpenDayLight</a:t>
            </a:r>
            <a:r>
              <a:rPr lang="en-US" sz="2400" dirty="0" smtClean="0"/>
              <a:t> (ODL) controller. The main achievement was a peak rate of 1.55 </a:t>
            </a:r>
            <a:r>
              <a:rPr lang="en-US" sz="2400" dirty="0" err="1" smtClean="0"/>
              <a:t>Tbps</a:t>
            </a:r>
            <a:r>
              <a:rPr lang="en-US" sz="2400" dirty="0" smtClean="0"/>
              <a:t> provisioned using a third-part client application that sends commands to the ODL controller, increasing and decreasing the bandwidth as needed.</a:t>
            </a:r>
          </a:p>
        </p:txBody>
      </p:sp>
    </p:spTree>
    <p:extLst>
      <p:ext uri="{BB962C8B-B14F-4D97-AF65-F5344CB8AC3E}">
        <p14:creationId xmlns:p14="http://schemas.microsoft.com/office/powerpoint/2010/main" val="1742929412"/>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1.55 </a:t>
            </a:r>
            <a:r>
              <a:rPr lang="en-US" dirty="0" err="1" smtClean="0"/>
              <a:t>Tbps</a:t>
            </a:r>
            <a:r>
              <a:rPr lang="en-US" dirty="0" smtClean="0"/>
              <a:t> peak rate - memory to memory transfer</a:t>
            </a:r>
            <a:endParaRPr lang="en-US" dirty="0"/>
          </a:p>
        </p:txBody>
      </p:sp>
      <p:pic>
        <p:nvPicPr>
          <p:cNvPr id="4" name="Content Placeholder 3" descr="memory to memory.png"/>
          <p:cNvPicPr>
            <a:picLocks noGrp="1" noChangeAspect="1"/>
          </p:cNvPicPr>
          <p:nvPr>
            <p:ph idx="1"/>
          </p:nvPr>
        </p:nvPicPr>
        <p:blipFill>
          <a:blip r:embed="rId2">
            <a:extLst>
              <a:ext uri="{28A0092B-C50C-407E-A947-70E740481C1C}">
                <a14:useLocalDpi xmlns:a14="http://schemas.microsoft.com/office/drawing/2010/main" val="0"/>
              </a:ext>
            </a:extLst>
          </a:blip>
          <a:srcRect l="-3271" r="-3271"/>
          <a:stretch>
            <a:fillRect/>
          </a:stretch>
        </p:blipFill>
        <p:spPr/>
      </p:pic>
    </p:spTree>
    <p:extLst>
      <p:ext uri="{BB962C8B-B14F-4D97-AF65-F5344CB8AC3E}">
        <p14:creationId xmlns:p14="http://schemas.microsoft.com/office/powerpoint/2010/main" val="1518129503"/>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1 </a:t>
            </a:r>
            <a:r>
              <a:rPr lang="en-US" dirty="0" err="1" smtClean="0"/>
              <a:t>Tbps</a:t>
            </a:r>
            <a:r>
              <a:rPr lang="en-US" dirty="0" smtClean="0"/>
              <a:t> peak rate – disc to memory transfer</a:t>
            </a:r>
            <a:endParaRPr lang="en-US" dirty="0"/>
          </a:p>
        </p:txBody>
      </p:sp>
      <p:pic>
        <p:nvPicPr>
          <p:cNvPr id="4" name="Content Placeholder 3" descr="disc - memory.png"/>
          <p:cNvPicPr>
            <a:picLocks noGrp="1" noChangeAspect="1"/>
          </p:cNvPicPr>
          <p:nvPr>
            <p:ph idx="1"/>
          </p:nvPr>
        </p:nvPicPr>
        <p:blipFill>
          <a:blip r:embed="rId2">
            <a:extLst>
              <a:ext uri="{28A0092B-C50C-407E-A947-70E740481C1C}">
                <a14:useLocalDpi xmlns:a14="http://schemas.microsoft.com/office/drawing/2010/main" val="0"/>
              </a:ext>
            </a:extLst>
          </a:blip>
          <a:srcRect l="-3271" r="-3271"/>
          <a:stretch>
            <a:fillRect/>
          </a:stretch>
        </p:blipFill>
        <p:spPr/>
      </p:pic>
    </p:spTree>
    <p:extLst>
      <p:ext uri="{BB962C8B-B14F-4D97-AF65-F5344CB8AC3E}">
        <p14:creationId xmlns:p14="http://schemas.microsoft.com/office/powerpoint/2010/main" val="4212714219"/>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Load of the channels in the demo</a:t>
            </a:r>
            <a:endParaRPr lang="en-US" dirty="0"/>
          </a:p>
        </p:txBody>
      </p:sp>
      <p:pic>
        <p:nvPicPr>
          <p:cNvPr id="8" name="Content Placeholder 7" descr="Captura de Tela 2014-11-24 às 17.23.32.png"/>
          <p:cNvPicPr>
            <a:picLocks noGrp="1" noChangeAspect="1"/>
          </p:cNvPicPr>
          <p:nvPr>
            <p:ph idx="1"/>
          </p:nvPr>
        </p:nvPicPr>
        <p:blipFill>
          <a:blip r:embed="rId2">
            <a:extLst>
              <a:ext uri="{28A0092B-C50C-407E-A947-70E740481C1C}">
                <a14:useLocalDpi xmlns:a14="http://schemas.microsoft.com/office/drawing/2010/main" val="0"/>
              </a:ext>
            </a:extLst>
          </a:blip>
          <a:srcRect l="-1115" r="-1115"/>
          <a:stretch>
            <a:fillRect/>
          </a:stretch>
        </p:blipFill>
        <p:spPr/>
      </p:pic>
    </p:spTree>
    <p:extLst>
      <p:ext uri="{BB962C8B-B14F-4D97-AF65-F5344CB8AC3E}">
        <p14:creationId xmlns:p14="http://schemas.microsoft.com/office/powerpoint/2010/main" val="1338000840"/>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smtClean="0"/>
              <a:t>Performing a </a:t>
            </a:r>
            <a:r>
              <a:rPr lang="en-US" smtClean="0"/>
              <a:t>command to decrease </a:t>
            </a:r>
            <a:r>
              <a:rPr lang="en-US" dirty="0" smtClean="0"/>
              <a:t>the bandwidth between nodes 1 and 2</a:t>
            </a:r>
            <a:endParaRPr lang="en-US" dirty="0"/>
          </a:p>
        </p:txBody>
      </p:sp>
      <p:sp>
        <p:nvSpPr>
          <p:cNvPr id="7" name="Text Placeholder 6"/>
          <p:cNvSpPr>
            <a:spLocks noGrp="1"/>
          </p:cNvSpPr>
          <p:nvPr>
            <p:ph type="body" idx="1"/>
          </p:nvPr>
        </p:nvSpPr>
        <p:spPr>
          <a:xfrm>
            <a:off x="457200" y="1594488"/>
            <a:ext cx="4040188" cy="639762"/>
          </a:xfrm>
        </p:spPr>
        <p:txBody>
          <a:bodyPr/>
          <a:lstStyle/>
          <a:p>
            <a:r>
              <a:rPr lang="en-US" dirty="0" smtClean="0"/>
              <a:t>Console Client Log </a:t>
            </a:r>
            <a:endParaRPr lang="en-US" dirty="0"/>
          </a:p>
        </p:txBody>
      </p:sp>
      <p:sp>
        <p:nvSpPr>
          <p:cNvPr id="9" name="Text Placeholder 8"/>
          <p:cNvSpPr>
            <a:spLocks noGrp="1"/>
          </p:cNvSpPr>
          <p:nvPr>
            <p:ph type="body" sz="quarter" idx="3"/>
          </p:nvPr>
        </p:nvSpPr>
        <p:spPr>
          <a:xfrm>
            <a:off x="457200" y="3853372"/>
            <a:ext cx="4041775" cy="639762"/>
          </a:xfrm>
        </p:spPr>
        <p:txBody>
          <a:bodyPr/>
          <a:lstStyle/>
          <a:p>
            <a:r>
              <a:rPr lang="en-US" dirty="0" err="1" smtClean="0"/>
              <a:t>OpenDayLight</a:t>
            </a:r>
            <a:r>
              <a:rPr lang="en-US" dirty="0" smtClean="0"/>
              <a:t> Controller Log</a:t>
            </a:r>
            <a:endParaRPr lang="en-US" dirty="0"/>
          </a:p>
        </p:txBody>
      </p:sp>
      <p:pic>
        <p:nvPicPr>
          <p:cNvPr id="14" name="Picture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 y="2761660"/>
            <a:ext cx="9143961" cy="812253"/>
          </a:xfrm>
          <a:prstGeom prst="rect">
            <a:avLst/>
          </a:prstGeom>
        </p:spPr>
      </p:pic>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 y="4685553"/>
            <a:ext cx="9143997" cy="1472802"/>
          </a:xfrm>
          <a:prstGeom prst="rect">
            <a:avLst/>
          </a:prstGeom>
        </p:spPr>
      </p:pic>
    </p:spTree>
    <p:extLst>
      <p:ext uri="{BB962C8B-B14F-4D97-AF65-F5344CB8AC3E}">
        <p14:creationId xmlns:p14="http://schemas.microsoft.com/office/powerpoint/2010/main" val="552273550"/>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Pictures of the Caltech Booth</a:t>
            </a:r>
            <a:endParaRPr lang="en-US" dirty="0"/>
          </a:p>
        </p:txBody>
      </p:sp>
      <p:pic>
        <p:nvPicPr>
          <p:cNvPr id="8" name="Picture 7" descr="IMG_1796.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5253178" y="2374004"/>
            <a:ext cx="4366972" cy="2454237"/>
          </a:xfrm>
          <a:prstGeom prst="rect">
            <a:avLst/>
          </a:prstGeom>
        </p:spPr>
      </p:pic>
      <p:sp>
        <p:nvSpPr>
          <p:cNvPr id="10" name="TextBox 9"/>
          <p:cNvSpPr txBox="1"/>
          <p:nvPr/>
        </p:nvSpPr>
        <p:spPr>
          <a:xfrm>
            <a:off x="1352877" y="5967501"/>
            <a:ext cx="1628834" cy="369332"/>
          </a:xfrm>
          <a:prstGeom prst="rect">
            <a:avLst/>
          </a:prstGeom>
          <a:noFill/>
        </p:spPr>
        <p:txBody>
          <a:bodyPr wrap="none" rtlCol="0">
            <a:spAutoFit/>
          </a:bodyPr>
          <a:lstStyle/>
          <a:p>
            <a:r>
              <a:rPr lang="en-US" dirty="0" err="1" smtClean="0"/>
              <a:t>Padtec</a:t>
            </a:r>
            <a:r>
              <a:rPr lang="en-US" dirty="0" smtClean="0"/>
              <a:t> ROADM</a:t>
            </a:r>
            <a:endParaRPr lang="en-US" dirty="0"/>
          </a:p>
        </p:txBody>
      </p:sp>
      <p:sp>
        <p:nvSpPr>
          <p:cNvPr id="11" name="TextBox 10"/>
          <p:cNvSpPr txBox="1"/>
          <p:nvPr/>
        </p:nvSpPr>
        <p:spPr>
          <a:xfrm>
            <a:off x="4846054" y="5967501"/>
            <a:ext cx="4388003" cy="646331"/>
          </a:xfrm>
          <a:prstGeom prst="rect">
            <a:avLst/>
          </a:prstGeom>
          <a:noFill/>
        </p:spPr>
        <p:txBody>
          <a:bodyPr wrap="none" rtlCol="0">
            <a:spAutoFit/>
          </a:bodyPr>
          <a:lstStyle/>
          <a:p>
            <a:pPr algn="ctr"/>
            <a:r>
              <a:rPr lang="en-US" dirty="0" smtClean="0"/>
              <a:t>Racks with </a:t>
            </a:r>
            <a:r>
              <a:rPr lang="en-US" dirty="0" err="1" smtClean="0"/>
              <a:t>EchoStream</a:t>
            </a:r>
            <a:r>
              <a:rPr lang="en-US" dirty="0"/>
              <a:t> </a:t>
            </a:r>
            <a:r>
              <a:rPr lang="en-US" dirty="0" smtClean="0"/>
              <a:t>and Dell Servers, and</a:t>
            </a:r>
          </a:p>
          <a:p>
            <a:pPr algn="ctr"/>
            <a:r>
              <a:rPr lang="en-US" dirty="0" smtClean="0"/>
              <a:t>Extreme and Brocade Switches</a:t>
            </a:r>
            <a:endParaRPr lang="en-US" dirty="0"/>
          </a:p>
        </p:txBody>
      </p:sp>
      <p:pic>
        <p:nvPicPr>
          <p:cNvPr id="6" name="Picture 5" descr="IMG_1795.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428893" y="2374004"/>
            <a:ext cx="4366970" cy="2454237"/>
          </a:xfrm>
          <a:prstGeom prst="rect">
            <a:avLst/>
          </a:prstGeom>
        </p:spPr>
      </p:pic>
      <p:pic>
        <p:nvPicPr>
          <p:cNvPr id="12" name="Picture 11" descr="IMG_1770.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02389" y="1541892"/>
            <a:ext cx="3397766" cy="1909545"/>
          </a:xfrm>
          <a:prstGeom prst="rect">
            <a:avLst/>
          </a:prstGeom>
        </p:spPr>
      </p:pic>
      <p:pic>
        <p:nvPicPr>
          <p:cNvPr id="13" name="Picture 12" descr="IMG_1808.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70387" y="3755159"/>
            <a:ext cx="3439158" cy="1932807"/>
          </a:xfrm>
          <a:prstGeom prst="rect">
            <a:avLst/>
          </a:prstGeom>
        </p:spPr>
      </p:pic>
    </p:spTree>
    <p:extLst>
      <p:ext uri="{BB962C8B-B14F-4D97-AF65-F5344CB8AC3E}">
        <p14:creationId xmlns:p14="http://schemas.microsoft.com/office/powerpoint/2010/main" val="2532763893"/>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Pictures of the </a:t>
            </a:r>
            <a:r>
              <a:rPr lang="en-US" dirty="0" err="1" smtClean="0"/>
              <a:t>iCAIR</a:t>
            </a:r>
            <a:r>
              <a:rPr lang="en-US" dirty="0" smtClean="0"/>
              <a:t> Booth</a:t>
            </a:r>
            <a:endParaRPr lang="en-US" dirty="0"/>
          </a:p>
        </p:txBody>
      </p:sp>
      <p:sp>
        <p:nvSpPr>
          <p:cNvPr id="10" name="TextBox 9"/>
          <p:cNvSpPr txBox="1"/>
          <p:nvPr/>
        </p:nvSpPr>
        <p:spPr>
          <a:xfrm>
            <a:off x="828292" y="5863225"/>
            <a:ext cx="2044149" cy="646331"/>
          </a:xfrm>
          <a:prstGeom prst="rect">
            <a:avLst/>
          </a:prstGeom>
          <a:noFill/>
        </p:spPr>
        <p:txBody>
          <a:bodyPr wrap="none" rtlCol="0">
            <a:spAutoFit/>
          </a:bodyPr>
          <a:lstStyle/>
          <a:p>
            <a:r>
              <a:rPr lang="en-US" dirty="0" err="1" smtClean="0"/>
              <a:t>Padtec</a:t>
            </a:r>
            <a:r>
              <a:rPr lang="en-US" dirty="0" smtClean="0"/>
              <a:t> ROADM</a:t>
            </a:r>
          </a:p>
          <a:p>
            <a:r>
              <a:rPr lang="en-US" dirty="0" smtClean="0"/>
              <a:t>And Caltech’s Racks</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1784" y="1417634"/>
            <a:ext cx="2399926" cy="4270331"/>
          </a:xfrm>
          <a:prstGeom prst="rect">
            <a:avLst/>
          </a:prstGeom>
        </p:spPr>
      </p:pic>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34046" y="1417633"/>
            <a:ext cx="4265159" cy="2397019"/>
          </a:xfrm>
          <a:prstGeom prst="rect">
            <a:avLst/>
          </a:prstGeom>
        </p:spPr>
      </p:pic>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34047" y="3926319"/>
            <a:ext cx="4265159" cy="2397018"/>
          </a:xfrm>
          <a:prstGeom prst="rect">
            <a:avLst/>
          </a:prstGeom>
        </p:spPr>
      </p:pic>
    </p:spTree>
    <p:extLst>
      <p:ext uri="{BB962C8B-B14F-4D97-AF65-F5344CB8AC3E}">
        <p14:creationId xmlns:p14="http://schemas.microsoft.com/office/powerpoint/2010/main" val="3549436946"/>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Pictures of the Vanderbilt Booth</a:t>
            </a:r>
            <a:endParaRPr lang="en-US" dirty="0"/>
          </a:p>
        </p:txBody>
      </p:sp>
      <p:sp>
        <p:nvSpPr>
          <p:cNvPr id="10" name="TextBox 9"/>
          <p:cNvSpPr txBox="1"/>
          <p:nvPr/>
        </p:nvSpPr>
        <p:spPr>
          <a:xfrm>
            <a:off x="1159609" y="5863225"/>
            <a:ext cx="1628834" cy="369332"/>
          </a:xfrm>
          <a:prstGeom prst="rect">
            <a:avLst/>
          </a:prstGeom>
          <a:noFill/>
        </p:spPr>
        <p:txBody>
          <a:bodyPr wrap="none" rtlCol="0">
            <a:spAutoFit/>
          </a:bodyPr>
          <a:lstStyle/>
          <a:p>
            <a:r>
              <a:rPr lang="en-US" dirty="0" err="1" smtClean="0"/>
              <a:t>Padtec</a:t>
            </a:r>
            <a:r>
              <a:rPr lang="en-US" dirty="0" smtClean="0"/>
              <a:t> ROADM</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112789" y="2358714"/>
            <a:ext cx="4297172" cy="2415010"/>
          </a:xfrm>
          <a:prstGeom prst="rect">
            <a:avLst/>
          </a:prstGeom>
        </p:spPr>
      </p:pic>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2599977" y="2351703"/>
            <a:ext cx="4265158" cy="2397019"/>
          </a:xfrm>
          <a:prstGeom prst="rect">
            <a:avLst/>
          </a:prstGeom>
        </p:spPr>
      </p:pic>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29636" y="1417633"/>
            <a:ext cx="2825567" cy="1587969"/>
          </a:xfrm>
          <a:prstGeom prst="rect">
            <a:avLst/>
          </a:prstGeom>
        </p:spPr>
      </p:pic>
    </p:spTree>
    <p:extLst>
      <p:ext uri="{BB962C8B-B14F-4D97-AF65-F5344CB8AC3E}">
        <p14:creationId xmlns:p14="http://schemas.microsoft.com/office/powerpoint/2010/main" val="1553622041"/>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SC14 Team</a:t>
            </a:r>
            <a:endParaRPr lang="en-US" dirty="0"/>
          </a:p>
        </p:txBody>
      </p:sp>
      <p:pic>
        <p:nvPicPr>
          <p:cNvPr id="4" name="Content Placeholder 3" descr="IMG_1743.JPG"/>
          <p:cNvPicPr>
            <a:picLocks noGrp="1" noChangeAspect="1"/>
          </p:cNvPicPr>
          <p:nvPr>
            <p:ph idx="1"/>
          </p:nvPr>
        </p:nvPicPr>
        <p:blipFill>
          <a:blip r:embed="rId2">
            <a:extLst>
              <a:ext uri="{28A0092B-C50C-407E-A947-70E740481C1C}">
                <a14:useLocalDpi xmlns:a14="http://schemas.microsoft.com/office/drawing/2010/main" val="0"/>
              </a:ext>
            </a:extLst>
          </a:blip>
          <a:srcRect l="-1094" r="-1094"/>
          <a:stretch>
            <a:fillRect/>
          </a:stretch>
        </p:blipFill>
        <p:spPr>
          <a:xfrm>
            <a:off x="292502" y="1290639"/>
            <a:ext cx="4501366" cy="2475579"/>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10984" y="3813164"/>
            <a:ext cx="5073136" cy="2854336"/>
          </a:xfrm>
          <a:prstGeom prst="rect">
            <a:avLst/>
          </a:prstGeom>
        </p:spPr>
      </p:pic>
    </p:spTree>
    <p:extLst>
      <p:ext uri="{BB962C8B-B14F-4D97-AF65-F5344CB8AC3E}">
        <p14:creationId xmlns:p14="http://schemas.microsoft.com/office/powerpoint/2010/main" val="2337477873"/>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Goals</a:t>
            </a:r>
            <a:endParaRPr lang="en-US" dirty="0"/>
          </a:p>
        </p:txBody>
      </p:sp>
      <p:sp>
        <p:nvSpPr>
          <p:cNvPr id="3" name="Content Placeholder 2"/>
          <p:cNvSpPr>
            <a:spLocks noGrp="1"/>
          </p:cNvSpPr>
          <p:nvPr>
            <p:ph idx="1"/>
          </p:nvPr>
        </p:nvSpPr>
        <p:spPr/>
        <p:txBody>
          <a:bodyPr>
            <a:noAutofit/>
          </a:bodyPr>
          <a:lstStyle/>
          <a:p>
            <a:pPr algn="just"/>
            <a:r>
              <a:rPr lang="en-US" sz="2400" dirty="0" smtClean="0"/>
              <a:t>Maximize the wavelength utilization;</a:t>
            </a:r>
          </a:p>
          <a:p>
            <a:pPr algn="just"/>
            <a:r>
              <a:rPr lang="en-US" sz="2400" dirty="0" smtClean="0"/>
              <a:t>Reduces the blocking probability;</a:t>
            </a:r>
          </a:p>
          <a:p>
            <a:pPr algn="just"/>
            <a:r>
              <a:rPr lang="en-US" sz="2400" dirty="0" smtClean="0"/>
              <a:t>Assign appropriate routes and wavelengths over the </a:t>
            </a:r>
            <a:r>
              <a:rPr lang="en-US" sz="2400" dirty="0" err="1" smtClean="0"/>
              <a:t>lightpaths</a:t>
            </a:r>
            <a:r>
              <a:rPr lang="en-US" sz="2400" dirty="0" smtClean="0"/>
              <a:t> to maximize throughput;</a:t>
            </a:r>
          </a:p>
          <a:p>
            <a:pPr algn="just"/>
            <a:r>
              <a:rPr lang="en-US" sz="2400" dirty="0" smtClean="0"/>
              <a:t>Manage </a:t>
            </a:r>
            <a:r>
              <a:rPr lang="en-US" sz="2400" dirty="0" err="1"/>
              <a:t>l</a:t>
            </a:r>
            <a:r>
              <a:rPr lang="en-US" sz="2400" dirty="0" err="1" smtClean="0"/>
              <a:t>ightpath</a:t>
            </a:r>
            <a:r>
              <a:rPr lang="en-US" sz="2400" dirty="0" smtClean="0"/>
              <a:t> establishment in real-time;</a:t>
            </a:r>
          </a:p>
          <a:p>
            <a:pPr algn="just"/>
            <a:r>
              <a:rPr lang="en-US" sz="2400" dirty="0" smtClean="0"/>
              <a:t>Provisioning resources on demand </a:t>
            </a:r>
            <a:r>
              <a:rPr lang="en-US" sz="2000" dirty="0" smtClean="0"/>
              <a:t>(Manage connection request).</a:t>
            </a:r>
            <a:endParaRPr lang="en-US" sz="2400" dirty="0" smtClean="0"/>
          </a:p>
          <a:p>
            <a:pPr algn="just"/>
            <a:endParaRPr lang="en-US" sz="2400" dirty="0" smtClean="0"/>
          </a:p>
        </p:txBody>
      </p:sp>
    </p:spTree>
    <p:extLst>
      <p:ext uri="{BB962C8B-B14F-4D97-AF65-F5344CB8AC3E}">
        <p14:creationId xmlns:p14="http://schemas.microsoft.com/office/powerpoint/2010/main" val="1742929412"/>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SDN System Architecture</a:t>
            </a:r>
            <a:endParaRPr lang="en-US" dirty="0"/>
          </a:p>
        </p:txBody>
      </p:sp>
      <p:sp>
        <p:nvSpPr>
          <p:cNvPr id="4" name="Rectangle 3"/>
          <p:cNvSpPr/>
          <p:nvPr/>
        </p:nvSpPr>
        <p:spPr>
          <a:xfrm>
            <a:off x="1111122" y="2659317"/>
            <a:ext cx="6855826" cy="1988935"/>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 name="Rectangle 4"/>
          <p:cNvSpPr/>
          <p:nvPr/>
        </p:nvSpPr>
        <p:spPr>
          <a:xfrm>
            <a:off x="1447736" y="3898578"/>
            <a:ext cx="2111356" cy="58078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SB Unicamp Plug-in</a:t>
            </a:r>
          </a:p>
        </p:txBody>
      </p:sp>
      <p:pic>
        <p:nvPicPr>
          <p:cNvPr id="9" name="Picture 8" descr="odl logo.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74603" y="3812464"/>
            <a:ext cx="2286161" cy="842993"/>
          </a:xfrm>
          <a:prstGeom prst="rect">
            <a:avLst/>
          </a:prstGeom>
        </p:spPr>
      </p:pic>
      <p:sp>
        <p:nvSpPr>
          <p:cNvPr id="6" name="TextBox 5"/>
          <p:cNvSpPr txBox="1"/>
          <p:nvPr/>
        </p:nvSpPr>
        <p:spPr>
          <a:xfrm>
            <a:off x="6439993" y="2675985"/>
            <a:ext cx="1526955" cy="369332"/>
          </a:xfrm>
          <a:prstGeom prst="rect">
            <a:avLst/>
          </a:prstGeom>
          <a:noFill/>
        </p:spPr>
        <p:txBody>
          <a:bodyPr wrap="none" rtlCol="0">
            <a:spAutoFit/>
          </a:bodyPr>
          <a:lstStyle/>
          <a:p>
            <a:r>
              <a:rPr lang="en-US" i="1" dirty="0" smtClean="0"/>
              <a:t>Orchestration</a:t>
            </a:r>
            <a:endParaRPr lang="en-US" i="1" dirty="0"/>
          </a:p>
        </p:txBody>
      </p:sp>
      <p:sp>
        <p:nvSpPr>
          <p:cNvPr id="7" name="Rectangle 6"/>
          <p:cNvSpPr/>
          <p:nvPr/>
        </p:nvSpPr>
        <p:spPr>
          <a:xfrm>
            <a:off x="1447736" y="2832912"/>
            <a:ext cx="2111356" cy="59137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NB Caltech Plug-in</a:t>
            </a:r>
          </a:p>
        </p:txBody>
      </p:sp>
      <p:sp>
        <p:nvSpPr>
          <p:cNvPr id="10" name="Down Arrow 9"/>
          <p:cNvSpPr/>
          <p:nvPr/>
        </p:nvSpPr>
        <p:spPr>
          <a:xfrm>
            <a:off x="2591668" y="3472384"/>
            <a:ext cx="214208" cy="413087"/>
          </a:xfrm>
          <a:prstGeom prst="downArrow">
            <a:avLst/>
          </a:prstGeom>
          <a:solidFill>
            <a:srgbClr val="8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Down Arrow 10"/>
          <p:cNvSpPr/>
          <p:nvPr/>
        </p:nvSpPr>
        <p:spPr>
          <a:xfrm rot="10800000">
            <a:off x="2100617" y="3462099"/>
            <a:ext cx="214208" cy="413087"/>
          </a:xfrm>
          <a:prstGeom prst="downArrow">
            <a:avLst/>
          </a:prstGeom>
          <a:solidFill>
            <a:srgbClr val="8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4043598" y="3898578"/>
            <a:ext cx="1366178" cy="62501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OpenFlow</a:t>
            </a:r>
            <a:r>
              <a:rPr lang="en-US" dirty="0" smtClean="0"/>
              <a:t> Support</a:t>
            </a:r>
          </a:p>
        </p:txBody>
      </p:sp>
      <p:sp>
        <p:nvSpPr>
          <p:cNvPr id="14" name="Rectangle 13"/>
          <p:cNvSpPr/>
          <p:nvPr/>
        </p:nvSpPr>
        <p:spPr>
          <a:xfrm>
            <a:off x="1606559" y="1399479"/>
            <a:ext cx="1960292" cy="579841"/>
          </a:xfrm>
          <a:prstGeom prst="rect">
            <a:avLst/>
          </a:prstGeom>
          <a:solidFill>
            <a:schemeClr val="accent6">
              <a:lumMod val="75000"/>
            </a:schemeClr>
          </a:solidFill>
          <a:ln>
            <a:solidFill>
              <a:schemeClr val="accent6">
                <a:lumMod val="40000"/>
                <a:lumOff val="6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Console Client</a:t>
            </a:r>
            <a:endParaRPr lang="en-US" dirty="0"/>
          </a:p>
        </p:txBody>
      </p:sp>
      <p:sp>
        <p:nvSpPr>
          <p:cNvPr id="16" name="TextBox 15"/>
          <p:cNvSpPr txBox="1"/>
          <p:nvPr/>
        </p:nvSpPr>
        <p:spPr>
          <a:xfrm>
            <a:off x="2444202" y="2193343"/>
            <a:ext cx="456525" cy="276999"/>
          </a:xfrm>
          <a:prstGeom prst="rect">
            <a:avLst/>
          </a:prstGeom>
          <a:noFill/>
        </p:spPr>
        <p:txBody>
          <a:bodyPr wrap="none" rtlCol="0">
            <a:spAutoFit/>
          </a:bodyPr>
          <a:lstStyle/>
          <a:p>
            <a:r>
              <a:rPr lang="en-US" sz="1200" dirty="0" smtClean="0"/>
              <a:t>Rest</a:t>
            </a:r>
            <a:endParaRPr lang="en-US" sz="1200" dirty="0"/>
          </a:p>
        </p:txBody>
      </p:sp>
      <p:sp>
        <p:nvSpPr>
          <p:cNvPr id="17" name="Up-Down Arrow 16"/>
          <p:cNvSpPr/>
          <p:nvPr/>
        </p:nvSpPr>
        <p:spPr>
          <a:xfrm>
            <a:off x="2315904" y="1979320"/>
            <a:ext cx="224192" cy="863045"/>
          </a:xfrm>
          <a:prstGeom prst="upDownArrow">
            <a:avLst/>
          </a:prstGeom>
          <a:solidFill>
            <a:srgbClr val="8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4054528" y="1390026"/>
            <a:ext cx="3184472" cy="579841"/>
          </a:xfrm>
          <a:prstGeom prst="rect">
            <a:avLst/>
          </a:prstGeom>
          <a:solidFill>
            <a:schemeClr val="accent6">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Caltech Fast Data Transfer</a:t>
            </a:r>
            <a:endParaRPr lang="en-US" dirty="0"/>
          </a:p>
        </p:txBody>
      </p:sp>
      <p:sp>
        <p:nvSpPr>
          <p:cNvPr id="19" name="Rectangle 18"/>
          <p:cNvSpPr/>
          <p:nvPr/>
        </p:nvSpPr>
        <p:spPr>
          <a:xfrm>
            <a:off x="4043598" y="2832912"/>
            <a:ext cx="2111356" cy="59137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ODL NB Interface</a:t>
            </a:r>
          </a:p>
        </p:txBody>
      </p:sp>
      <p:sp>
        <p:nvSpPr>
          <p:cNvPr id="20" name="TextBox 19"/>
          <p:cNvSpPr txBox="1"/>
          <p:nvPr/>
        </p:nvSpPr>
        <p:spPr>
          <a:xfrm>
            <a:off x="4920286" y="2183890"/>
            <a:ext cx="456525" cy="276999"/>
          </a:xfrm>
          <a:prstGeom prst="rect">
            <a:avLst/>
          </a:prstGeom>
          <a:noFill/>
        </p:spPr>
        <p:txBody>
          <a:bodyPr wrap="none" rtlCol="0">
            <a:spAutoFit/>
          </a:bodyPr>
          <a:lstStyle/>
          <a:p>
            <a:r>
              <a:rPr lang="en-US" sz="1200" dirty="0" smtClean="0"/>
              <a:t>Rest</a:t>
            </a:r>
            <a:endParaRPr lang="en-US" sz="1200" dirty="0"/>
          </a:p>
        </p:txBody>
      </p:sp>
      <p:sp>
        <p:nvSpPr>
          <p:cNvPr id="21" name="Up-Down Arrow 20"/>
          <p:cNvSpPr/>
          <p:nvPr/>
        </p:nvSpPr>
        <p:spPr>
          <a:xfrm>
            <a:off x="4791988" y="1969867"/>
            <a:ext cx="224192" cy="863045"/>
          </a:xfrm>
          <a:prstGeom prst="upDownArrow">
            <a:avLst/>
          </a:prstGeom>
          <a:solidFill>
            <a:srgbClr val="8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a:off x="1145804" y="5453664"/>
            <a:ext cx="2757661" cy="930223"/>
          </a:xfrm>
          <a:prstGeom prst="rect">
            <a:avLst/>
          </a:prstGeom>
          <a:solidFill>
            <a:srgbClr val="DDD9C3"/>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3" name="Rectangle 22"/>
          <p:cNvSpPr/>
          <p:nvPr/>
        </p:nvSpPr>
        <p:spPr>
          <a:xfrm>
            <a:off x="5598151" y="5942545"/>
            <a:ext cx="1960292" cy="428072"/>
          </a:xfrm>
          <a:prstGeom prst="rect">
            <a:avLst/>
          </a:prstGeom>
          <a:solidFill>
            <a:schemeClr val="bg2">
              <a:lumMod val="9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PADTEC ROADM</a:t>
            </a:r>
            <a:endParaRPr lang="en-US" dirty="0">
              <a:solidFill>
                <a:schemeClr val="tx1"/>
              </a:solidFill>
            </a:endParaRPr>
          </a:p>
        </p:txBody>
      </p:sp>
      <p:sp>
        <p:nvSpPr>
          <p:cNvPr id="24" name="TextBox 23"/>
          <p:cNvSpPr txBox="1"/>
          <p:nvPr/>
        </p:nvSpPr>
        <p:spPr>
          <a:xfrm>
            <a:off x="2457266" y="4835492"/>
            <a:ext cx="456525" cy="276999"/>
          </a:xfrm>
          <a:prstGeom prst="rect">
            <a:avLst/>
          </a:prstGeom>
          <a:noFill/>
        </p:spPr>
        <p:txBody>
          <a:bodyPr wrap="none" rtlCol="0">
            <a:spAutoFit/>
          </a:bodyPr>
          <a:lstStyle/>
          <a:p>
            <a:r>
              <a:rPr lang="en-US" sz="1200" dirty="0" smtClean="0"/>
              <a:t>Rest</a:t>
            </a:r>
            <a:endParaRPr lang="en-US" sz="1200" dirty="0"/>
          </a:p>
        </p:txBody>
      </p:sp>
      <p:sp>
        <p:nvSpPr>
          <p:cNvPr id="25" name="Up-Down Arrow 24"/>
          <p:cNvSpPr/>
          <p:nvPr/>
        </p:nvSpPr>
        <p:spPr>
          <a:xfrm>
            <a:off x="2315904" y="4523591"/>
            <a:ext cx="224192" cy="930072"/>
          </a:xfrm>
          <a:prstGeom prst="upDownArrow">
            <a:avLst/>
          </a:prstGeom>
          <a:solidFill>
            <a:srgbClr val="8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Left-Right Arrow 25"/>
          <p:cNvSpPr/>
          <p:nvPr/>
        </p:nvSpPr>
        <p:spPr>
          <a:xfrm rot="18573437">
            <a:off x="3381886" y="2277102"/>
            <a:ext cx="866164" cy="198918"/>
          </a:xfrm>
          <a:prstGeom prst="leftRightArrow">
            <a:avLst/>
          </a:prstGeom>
          <a:solidFill>
            <a:srgbClr val="8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TextBox 26"/>
          <p:cNvSpPr txBox="1"/>
          <p:nvPr/>
        </p:nvSpPr>
        <p:spPr>
          <a:xfrm>
            <a:off x="4256479" y="6326131"/>
            <a:ext cx="736099" cy="461665"/>
          </a:xfrm>
          <a:prstGeom prst="rect">
            <a:avLst/>
          </a:prstGeom>
          <a:noFill/>
        </p:spPr>
        <p:txBody>
          <a:bodyPr wrap="none" rtlCol="0">
            <a:spAutoFit/>
          </a:bodyPr>
          <a:lstStyle/>
          <a:p>
            <a:r>
              <a:rPr lang="en-US" sz="1200" dirty="0" err="1" smtClean="0"/>
              <a:t>Padtec</a:t>
            </a:r>
            <a:endParaRPr lang="en-US" sz="1200" dirty="0" smtClean="0"/>
          </a:p>
          <a:p>
            <a:r>
              <a:rPr lang="en-US" sz="1200" dirty="0" smtClean="0"/>
              <a:t>Protocol</a:t>
            </a:r>
            <a:endParaRPr lang="en-US" sz="1200" dirty="0"/>
          </a:p>
        </p:txBody>
      </p:sp>
      <p:sp>
        <p:nvSpPr>
          <p:cNvPr id="28" name="Rectangle 27"/>
          <p:cNvSpPr/>
          <p:nvPr/>
        </p:nvSpPr>
        <p:spPr>
          <a:xfrm>
            <a:off x="1145803" y="5453663"/>
            <a:ext cx="2757662" cy="340929"/>
          </a:xfrm>
          <a:prstGeom prst="rect">
            <a:avLst/>
          </a:prstGeom>
          <a:solidFill>
            <a:schemeClr val="bg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NB </a:t>
            </a:r>
            <a:r>
              <a:rPr lang="en-US" dirty="0" err="1" smtClean="0"/>
              <a:t>RESTful</a:t>
            </a:r>
            <a:r>
              <a:rPr lang="en-US" dirty="0" smtClean="0"/>
              <a:t> API</a:t>
            </a:r>
          </a:p>
        </p:txBody>
      </p:sp>
      <p:sp>
        <p:nvSpPr>
          <p:cNvPr id="29" name="TextBox 28"/>
          <p:cNvSpPr txBox="1"/>
          <p:nvPr/>
        </p:nvSpPr>
        <p:spPr>
          <a:xfrm>
            <a:off x="1301839" y="5942545"/>
            <a:ext cx="2338463" cy="369332"/>
          </a:xfrm>
          <a:prstGeom prst="rect">
            <a:avLst/>
          </a:prstGeom>
          <a:noFill/>
        </p:spPr>
        <p:txBody>
          <a:bodyPr wrap="none" rtlCol="0">
            <a:spAutoFit/>
          </a:bodyPr>
          <a:lstStyle/>
          <a:p>
            <a:r>
              <a:rPr lang="en-US" dirty="0" err="1" smtClean="0"/>
              <a:t>Padtec</a:t>
            </a:r>
            <a:r>
              <a:rPr lang="en-US" dirty="0" smtClean="0"/>
              <a:t> </a:t>
            </a:r>
            <a:r>
              <a:rPr lang="en-US" dirty="0" err="1" smtClean="0"/>
              <a:t>Mgmt</a:t>
            </a:r>
            <a:r>
              <a:rPr lang="en-US" dirty="0" smtClean="0"/>
              <a:t> Software</a:t>
            </a:r>
            <a:endParaRPr lang="en-US" dirty="0"/>
          </a:p>
        </p:txBody>
      </p:sp>
      <p:sp>
        <p:nvSpPr>
          <p:cNvPr id="31" name="TextBox 30"/>
          <p:cNvSpPr txBox="1"/>
          <p:nvPr/>
        </p:nvSpPr>
        <p:spPr>
          <a:xfrm>
            <a:off x="3830723" y="2263726"/>
            <a:ext cx="456525" cy="276999"/>
          </a:xfrm>
          <a:prstGeom prst="rect">
            <a:avLst/>
          </a:prstGeom>
          <a:noFill/>
        </p:spPr>
        <p:txBody>
          <a:bodyPr wrap="none" rtlCol="0">
            <a:spAutoFit/>
          </a:bodyPr>
          <a:lstStyle/>
          <a:p>
            <a:r>
              <a:rPr lang="en-US" sz="1200" dirty="0" smtClean="0"/>
              <a:t>Rest</a:t>
            </a:r>
            <a:endParaRPr lang="en-US" sz="1200" dirty="0"/>
          </a:p>
        </p:txBody>
      </p:sp>
      <p:sp>
        <p:nvSpPr>
          <p:cNvPr id="32" name="Left-Right Arrow 31"/>
          <p:cNvSpPr/>
          <p:nvPr/>
        </p:nvSpPr>
        <p:spPr>
          <a:xfrm>
            <a:off x="3925823" y="6127211"/>
            <a:ext cx="1644717" cy="198918"/>
          </a:xfrm>
          <a:prstGeom prst="leftRightArrow">
            <a:avLst/>
          </a:prstGeom>
          <a:solidFill>
            <a:srgbClr val="8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3" name="Picture 32" descr="switch.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19870" y="5176212"/>
            <a:ext cx="986777" cy="618380"/>
          </a:xfrm>
          <a:prstGeom prst="rect">
            <a:avLst/>
          </a:prstGeom>
        </p:spPr>
      </p:pic>
      <p:sp>
        <p:nvSpPr>
          <p:cNvPr id="34" name="Up-Down Arrow 33"/>
          <p:cNvSpPr/>
          <p:nvPr/>
        </p:nvSpPr>
        <p:spPr>
          <a:xfrm>
            <a:off x="4564148" y="4637370"/>
            <a:ext cx="227839" cy="612203"/>
          </a:xfrm>
          <a:prstGeom prst="upDownArrow">
            <a:avLst/>
          </a:prstGeom>
          <a:solidFill>
            <a:srgbClr val="8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TextBox 34"/>
          <p:cNvSpPr txBox="1"/>
          <p:nvPr/>
        </p:nvSpPr>
        <p:spPr>
          <a:xfrm>
            <a:off x="4718106" y="4742870"/>
            <a:ext cx="822010" cy="276999"/>
          </a:xfrm>
          <a:prstGeom prst="rect">
            <a:avLst/>
          </a:prstGeom>
          <a:noFill/>
        </p:spPr>
        <p:txBody>
          <a:bodyPr wrap="none" rtlCol="0">
            <a:spAutoFit/>
          </a:bodyPr>
          <a:lstStyle/>
          <a:p>
            <a:r>
              <a:rPr lang="en-US" sz="1200" dirty="0" err="1" smtClean="0"/>
              <a:t>OpenFlow</a:t>
            </a:r>
            <a:endParaRPr lang="en-US" sz="1200" dirty="0"/>
          </a:p>
        </p:txBody>
      </p:sp>
      <p:sp>
        <p:nvSpPr>
          <p:cNvPr id="36" name="TextBox 35"/>
          <p:cNvSpPr txBox="1"/>
          <p:nvPr/>
        </p:nvSpPr>
        <p:spPr>
          <a:xfrm>
            <a:off x="5108262" y="5291816"/>
            <a:ext cx="804915" cy="369332"/>
          </a:xfrm>
          <a:prstGeom prst="rect">
            <a:avLst/>
          </a:prstGeom>
          <a:noFill/>
        </p:spPr>
        <p:txBody>
          <a:bodyPr wrap="none" rtlCol="0">
            <a:spAutoFit/>
          </a:bodyPr>
          <a:lstStyle/>
          <a:p>
            <a:r>
              <a:rPr lang="en-US" dirty="0" smtClean="0"/>
              <a:t>Switch</a:t>
            </a:r>
            <a:endParaRPr lang="en-US" dirty="0"/>
          </a:p>
        </p:txBody>
      </p:sp>
      <p:sp>
        <p:nvSpPr>
          <p:cNvPr id="37" name="Down Arrow 36"/>
          <p:cNvSpPr/>
          <p:nvPr/>
        </p:nvSpPr>
        <p:spPr>
          <a:xfrm>
            <a:off x="4854040" y="3485491"/>
            <a:ext cx="214208" cy="413087"/>
          </a:xfrm>
          <a:prstGeom prst="downArrow">
            <a:avLst/>
          </a:prstGeom>
          <a:solidFill>
            <a:srgbClr val="8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Down Arrow 37"/>
          <p:cNvSpPr/>
          <p:nvPr/>
        </p:nvSpPr>
        <p:spPr>
          <a:xfrm rot="10800000">
            <a:off x="4362989" y="3475206"/>
            <a:ext cx="214208" cy="413087"/>
          </a:xfrm>
          <a:prstGeom prst="downArrow">
            <a:avLst/>
          </a:prstGeom>
          <a:solidFill>
            <a:srgbClr val="8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79299453"/>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Implementation ODL Plug-in</a:t>
            </a:r>
            <a:endParaRPr lang="en-US" dirty="0"/>
          </a:p>
        </p:txBody>
      </p:sp>
      <p:sp>
        <p:nvSpPr>
          <p:cNvPr id="3" name="Content Placeholder 2"/>
          <p:cNvSpPr>
            <a:spLocks noGrp="1"/>
          </p:cNvSpPr>
          <p:nvPr>
            <p:ph idx="1"/>
          </p:nvPr>
        </p:nvSpPr>
        <p:spPr/>
        <p:txBody>
          <a:bodyPr>
            <a:normAutofit/>
          </a:bodyPr>
          <a:lstStyle/>
          <a:p>
            <a:r>
              <a:rPr lang="en-US" sz="2400" dirty="0" smtClean="0"/>
              <a:t>Implemented by the </a:t>
            </a:r>
            <a:r>
              <a:rPr lang="en-US" sz="2400" dirty="0" err="1" smtClean="0"/>
              <a:t>Unicamp</a:t>
            </a:r>
            <a:r>
              <a:rPr lang="en-US" sz="2400" dirty="0" smtClean="0"/>
              <a:t> team based on Padtec </a:t>
            </a:r>
            <a:r>
              <a:rPr lang="en-US" sz="2400" dirty="0"/>
              <a:t>NMS </a:t>
            </a:r>
            <a:r>
              <a:rPr lang="en-US" sz="2400" dirty="0" err="1"/>
              <a:t>RESTFul</a:t>
            </a:r>
            <a:r>
              <a:rPr lang="en-US" sz="2400" dirty="0"/>
              <a:t> APIs</a:t>
            </a:r>
            <a:r>
              <a:rPr lang="en-US" sz="2400" dirty="0" smtClean="0"/>
              <a:t>, abstracting the hardware complexity features of the ROADM device;</a:t>
            </a:r>
          </a:p>
          <a:p>
            <a:pPr marL="0" indent="0">
              <a:buNone/>
            </a:pPr>
            <a:endParaRPr lang="en-US" sz="2400" dirty="0" smtClean="0"/>
          </a:p>
          <a:p>
            <a:r>
              <a:rPr lang="en-US" sz="2400" dirty="0" smtClean="0"/>
              <a:t>Offers to the user two simple methods (</a:t>
            </a:r>
            <a:r>
              <a:rPr lang="en-US" sz="2400" i="1" dirty="0" err="1" smtClean="0"/>
              <a:t>increaseBandwidth</a:t>
            </a:r>
            <a:r>
              <a:rPr lang="en-US" sz="2400" dirty="0" smtClean="0"/>
              <a:t> and </a:t>
            </a:r>
            <a:r>
              <a:rPr lang="en-US" sz="2400" i="1" dirty="0" err="1" smtClean="0"/>
              <a:t>decreaseBandwidth</a:t>
            </a:r>
            <a:r>
              <a:rPr lang="en-US" sz="2400" dirty="0" smtClean="0"/>
              <a:t>). Channel selection and other messages of </a:t>
            </a:r>
            <a:r>
              <a:rPr lang="en-US" sz="2400" dirty="0" err="1" smtClean="0"/>
              <a:t>Padtec’s</a:t>
            </a:r>
            <a:r>
              <a:rPr lang="en-US" sz="2400" dirty="0" smtClean="0"/>
              <a:t> management software are not exposed to the user;</a:t>
            </a:r>
          </a:p>
          <a:p>
            <a:pPr marL="0" indent="0">
              <a:buNone/>
            </a:pPr>
            <a:endParaRPr lang="en-US" sz="2400" dirty="0" smtClean="0"/>
          </a:p>
          <a:p>
            <a:r>
              <a:rPr lang="en-US" sz="2400" dirty="0" smtClean="0"/>
              <a:t>Works as an </a:t>
            </a:r>
            <a:r>
              <a:rPr lang="en-US" sz="2400" dirty="0" err="1" smtClean="0"/>
              <a:t>OpenDayLight</a:t>
            </a:r>
            <a:r>
              <a:rPr lang="en-US" sz="2400" dirty="0" smtClean="0"/>
              <a:t> plug-in providing SDN programmability and orchestration to </a:t>
            </a:r>
            <a:r>
              <a:rPr lang="en-US" sz="2400" dirty="0" err="1" smtClean="0"/>
              <a:t>Padtec’s</a:t>
            </a:r>
            <a:r>
              <a:rPr lang="en-US" sz="2400" dirty="0" smtClean="0"/>
              <a:t> devices.</a:t>
            </a:r>
          </a:p>
          <a:p>
            <a:endParaRPr lang="en-US" dirty="0"/>
          </a:p>
        </p:txBody>
      </p:sp>
    </p:spTree>
    <p:extLst>
      <p:ext uri="{BB962C8B-B14F-4D97-AF65-F5344CB8AC3E}">
        <p14:creationId xmlns:p14="http://schemas.microsoft.com/office/powerpoint/2010/main" val="2565940174"/>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ODL </a:t>
            </a:r>
            <a:r>
              <a:rPr lang="en-US" dirty="0" smtClean="0"/>
              <a:t>Plug-in</a:t>
            </a:r>
            <a:endParaRPr lang="en-US" dirty="0"/>
          </a:p>
        </p:txBody>
      </p:sp>
      <p:sp>
        <p:nvSpPr>
          <p:cNvPr id="3" name="Content Placeholder 2"/>
          <p:cNvSpPr>
            <a:spLocks noGrp="1"/>
          </p:cNvSpPr>
          <p:nvPr>
            <p:ph idx="1"/>
          </p:nvPr>
        </p:nvSpPr>
        <p:spPr/>
        <p:txBody>
          <a:bodyPr>
            <a:normAutofit/>
          </a:bodyPr>
          <a:lstStyle/>
          <a:p>
            <a:pPr marL="0" indent="0">
              <a:buNone/>
            </a:pPr>
            <a:r>
              <a:rPr lang="en-US" sz="2400" b="1" dirty="0" smtClean="0"/>
              <a:t>Features</a:t>
            </a:r>
            <a:r>
              <a:rPr lang="en-US" sz="2400" dirty="0" smtClean="0"/>
              <a:t>:</a:t>
            </a:r>
          </a:p>
          <a:p>
            <a:pPr>
              <a:lnSpc>
                <a:spcPct val="150000"/>
              </a:lnSpc>
            </a:pPr>
            <a:r>
              <a:rPr lang="en-US" sz="2400" dirty="0" smtClean="0"/>
              <a:t>Acts as a South Bound interface in the </a:t>
            </a:r>
            <a:r>
              <a:rPr lang="en-US" sz="2400" i="1" dirty="0" err="1" smtClean="0"/>
              <a:t>OpenDayLight</a:t>
            </a:r>
            <a:r>
              <a:rPr lang="en-US" sz="2400" dirty="0" smtClean="0"/>
              <a:t>;</a:t>
            </a:r>
          </a:p>
          <a:p>
            <a:pPr>
              <a:lnSpc>
                <a:spcPct val="150000"/>
              </a:lnSpc>
            </a:pPr>
            <a:r>
              <a:rPr lang="en-US" sz="2400" dirty="0" smtClean="0"/>
              <a:t>Implements the </a:t>
            </a:r>
            <a:r>
              <a:rPr lang="en-US" sz="2400" dirty="0" err="1" smtClean="0"/>
              <a:t>RESTFul</a:t>
            </a:r>
            <a:r>
              <a:rPr lang="en-US" sz="2400" dirty="0"/>
              <a:t> </a:t>
            </a:r>
            <a:r>
              <a:rPr lang="en-US" sz="2400" dirty="0" smtClean="0"/>
              <a:t>API to control the </a:t>
            </a:r>
            <a:r>
              <a:rPr lang="en-US" sz="2400" dirty="0" err="1" smtClean="0"/>
              <a:t>Padtec</a:t>
            </a:r>
            <a:r>
              <a:rPr lang="en-US" sz="2400" dirty="0" smtClean="0"/>
              <a:t> ROADMs;</a:t>
            </a:r>
          </a:p>
          <a:p>
            <a:pPr>
              <a:lnSpc>
                <a:spcPct val="150000"/>
              </a:lnSpc>
            </a:pPr>
            <a:r>
              <a:rPr lang="en-US" sz="2400" dirty="0" smtClean="0"/>
              <a:t>Keeps a memory of the connection states;</a:t>
            </a:r>
          </a:p>
          <a:p>
            <a:pPr>
              <a:lnSpc>
                <a:spcPct val="150000"/>
              </a:lnSpc>
            </a:pPr>
            <a:r>
              <a:rPr lang="en-US" sz="2400" dirty="0" smtClean="0"/>
              <a:t>Keeps a route table;</a:t>
            </a:r>
          </a:p>
          <a:p>
            <a:r>
              <a:rPr lang="en-US" sz="2400" dirty="0" smtClean="0"/>
              <a:t>Implements the </a:t>
            </a:r>
            <a:r>
              <a:rPr lang="en-US" sz="2400" i="1" dirty="0" smtClean="0"/>
              <a:t>first-fit</a:t>
            </a:r>
            <a:r>
              <a:rPr lang="en-US" sz="2400" dirty="0" smtClean="0"/>
              <a:t> algorithm in order to choose the lambda to provision and remove channels;</a:t>
            </a:r>
          </a:p>
          <a:p>
            <a:pPr marL="0" indent="0">
              <a:buNone/>
            </a:pPr>
            <a:endParaRPr lang="en-US" dirty="0"/>
          </a:p>
        </p:txBody>
      </p:sp>
    </p:spTree>
    <p:extLst>
      <p:ext uri="{BB962C8B-B14F-4D97-AF65-F5344CB8AC3E}">
        <p14:creationId xmlns:p14="http://schemas.microsoft.com/office/powerpoint/2010/main" val="2616581701"/>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ODL </a:t>
            </a:r>
            <a:r>
              <a:rPr lang="en-US" dirty="0" smtClean="0"/>
              <a:t>Plug-in</a:t>
            </a:r>
            <a:endParaRPr lang="en-US" dirty="0"/>
          </a:p>
        </p:txBody>
      </p:sp>
      <p:sp>
        <p:nvSpPr>
          <p:cNvPr id="3" name="Content Placeholder 2"/>
          <p:cNvSpPr>
            <a:spLocks noGrp="1"/>
          </p:cNvSpPr>
          <p:nvPr>
            <p:ph idx="1"/>
          </p:nvPr>
        </p:nvSpPr>
        <p:spPr/>
        <p:txBody>
          <a:bodyPr>
            <a:normAutofit/>
          </a:bodyPr>
          <a:lstStyle/>
          <a:p>
            <a:pPr marL="0" indent="0">
              <a:buNone/>
            </a:pPr>
            <a:r>
              <a:rPr lang="en-US" sz="2800" dirty="0" smtClean="0"/>
              <a:t>It is composed of two parts:</a:t>
            </a:r>
          </a:p>
          <a:p>
            <a:pPr marL="0" indent="0">
              <a:buNone/>
            </a:pPr>
            <a:endParaRPr lang="en-US" sz="2800" dirty="0" smtClean="0"/>
          </a:p>
          <a:p>
            <a:r>
              <a:rPr lang="en-US" sz="2800" dirty="0" smtClean="0"/>
              <a:t>South Bound (SB): implements the required logic to use </a:t>
            </a:r>
            <a:r>
              <a:rPr lang="en-US" sz="2800" dirty="0" err="1" smtClean="0"/>
              <a:t>Padtec</a:t>
            </a:r>
            <a:r>
              <a:rPr lang="en-US" sz="2800" dirty="0" smtClean="0"/>
              <a:t> APIs and provides useful abstractions;</a:t>
            </a:r>
          </a:p>
          <a:p>
            <a:pPr marL="57150" indent="0">
              <a:buNone/>
            </a:pPr>
            <a:endParaRPr lang="en-US" sz="2800" dirty="0" smtClean="0"/>
          </a:p>
          <a:p>
            <a:r>
              <a:rPr lang="en-US" sz="2800" dirty="0" smtClean="0"/>
              <a:t>North Bound (NB): is a </a:t>
            </a:r>
            <a:r>
              <a:rPr lang="en-US" sz="2800" dirty="0" err="1" smtClean="0"/>
              <a:t>RESTFul</a:t>
            </a:r>
            <a:r>
              <a:rPr lang="en-US" sz="2800" dirty="0" smtClean="0"/>
              <a:t> interface to receive command from the clients.</a:t>
            </a:r>
          </a:p>
          <a:p>
            <a:pPr lvl="1"/>
            <a:r>
              <a:rPr lang="en-US" sz="2400" dirty="0" smtClean="0"/>
              <a:t>Implemented by Caltech Team.</a:t>
            </a:r>
            <a:endParaRPr lang="en-US" sz="2400" dirty="0"/>
          </a:p>
        </p:txBody>
      </p:sp>
    </p:spTree>
    <p:extLst>
      <p:ext uri="{BB962C8B-B14F-4D97-AF65-F5344CB8AC3E}">
        <p14:creationId xmlns:p14="http://schemas.microsoft.com/office/powerpoint/2010/main" val="2485693794"/>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ODL Plug-in:</a:t>
            </a:r>
            <a:br>
              <a:rPr lang="en-US" dirty="0" smtClean="0"/>
            </a:br>
            <a:r>
              <a:rPr lang="en-US" dirty="0" smtClean="0"/>
              <a:t>Interaction with the client application</a:t>
            </a:r>
            <a:endParaRPr lang="en-US" dirty="0"/>
          </a:p>
        </p:txBody>
      </p:sp>
      <p:sp>
        <p:nvSpPr>
          <p:cNvPr id="5" name="Content Placeholder 4"/>
          <p:cNvSpPr>
            <a:spLocks noGrp="1"/>
          </p:cNvSpPr>
          <p:nvPr>
            <p:ph idx="1"/>
          </p:nvPr>
        </p:nvSpPr>
        <p:spPr/>
        <p:txBody>
          <a:bodyPr>
            <a:normAutofit fontScale="77500" lnSpcReduction="20000"/>
          </a:bodyPr>
          <a:lstStyle/>
          <a:p>
            <a:r>
              <a:rPr lang="en-US" dirty="0" smtClean="0"/>
              <a:t>A </a:t>
            </a:r>
            <a:r>
              <a:rPr lang="en-US" dirty="0" err="1" smtClean="0"/>
              <a:t>RESTful</a:t>
            </a:r>
            <a:r>
              <a:rPr lang="en-US" dirty="0" smtClean="0"/>
              <a:t> North Bound Interface is used to integrate the client apps with the SDN controller. </a:t>
            </a:r>
          </a:p>
          <a:p>
            <a:endParaRPr lang="en-US" dirty="0" smtClean="0"/>
          </a:p>
          <a:p>
            <a:r>
              <a:rPr lang="en-US" b="1" dirty="0" smtClean="0"/>
              <a:t>Supported Commands</a:t>
            </a:r>
            <a:r>
              <a:rPr lang="en-US" dirty="0" smtClean="0"/>
              <a:t>:</a:t>
            </a:r>
          </a:p>
          <a:p>
            <a:pPr lvl="1"/>
            <a:r>
              <a:rPr lang="en-US" b="1" dirty="0" err="1" smtClean="0"/>
              <a:t>useCache</a:t>
            </a:r>
            <a:r>
              <a:rPr lang="en-US" dirty="0" smtClean="0"/>
              <a:t>: is a </a:t>
            </a:r>
            <a:r>
              <a:rPr lang="en-US" dirty="0" err="1" smtClean="0"/>
              <a:t>boolean</a:t>
            </a:r>
            <a:r>
              <a:rPr lang="en-US" dirty="0" smtClean="0"/>
              <a:t> value to set if the cache memory and route table must be used;</a:t>
            </a:r>
          </a:p>
          <a:p>
            <a:pPr lvl="1"/>
            <a:r>
              <a:rPr lang="en-US" b="1" i="1" dirty="0" err="1"/>
              <a:t>i</a:t>
            </a:r>
            <a:r>
              <a:rPr lang="en-US" b="1" i="1" dirty="0" err="1" smtClean="0"/>
              <a:t>ncreaseBandwidch</a:t>
            </a:r>
            <a:r>
              <a:rPr lang="en-US" dirty="0" smtClean="0"/>
              <a:t> – activates a channel between two nodes;</a:t>
            </a:r>
          </a:p>
          <a:p>
            <a:pPr lvl="1"/>
            <a:r>
              <a:rPr lang="en-US" b="1" i="1" dirty="0" err="1"/>
              <a:t>d</a:t>
            </a:r>
            <a:r>
              <a:rPr lang="en-US" b="1" i="1" dirty="0" err="1" smtClean="0"/>
              <a:t>ecreaseBandwidch</a:t>
            </a:r>
            <a:r>
              <a:rPr lang="en-US" dirty="0" smtClean="0"/>
              <a:t> – removes a channel between two nodes;</a:t>
            </a:r>
          </a:p>
          <a:p>
            <a:pPr lvl="1"/>
            <a:r>
              <a:rPr lang="en-US" b="1" i="1" dirty="0" err="1" smtClean="0"/>
              <a:t>useExtreme</a:t>
            </a:r>
            <a:r>
              <a:rPr lang="en-US" dirty="0" smtClean="0"/>
              <a:t>: is a </a:t>
            </a:r>
            <a:r>
              <a:rPr lang="en-US" dirty="0" err="1" smtClean="0"/>
              <a:t>boolean</a:t>
            </a:r>
            <a:r>
              <a:rPr lang="en-US" dirty="0" smtClean="0"/>
              <a:t> value to set the Extreme switch to be used in </a:t>
            </a:r>
            <a:r>
              <a:rPr lang="en-US" dirty="0"/>
              <a:t>C</a:t>
            </a:r>
            <a:r>
              <a:rPr lang="en-US" dirty="0" smtClean="0"/>
              <a:t>altech Booth. It was a temporary feature developed during  SC14.</a:t>
            </a:r>
          </a:p>
          <a:p>
            <a:pPr lvl="1"/>
            <a:r>
              <a:rPr lang="en-US" b="1" i="1" dirty="0" err="1"/>
              <a:t>g</a:t>
            </a:r>
            <a:r>
              <a:rPr lang="en-US" b="1" i="1" dirty="0" err="1" smtClean="0"/>
              <a:t>etTopology</a:t>
            </a:r>
            <a:r>
              <a:rPr lang="en-US" dirty="0" smtClean="0"/>
              <a:t>: returns the network topology.</a:t>
            </a:r>
          </a:p>
          <a:p>
            <a:pPr lvl="1"/>
            <a:r>
              <a:rPr lang="en-US" b="1" i="1" dirty="0" err="1" smtClean="0"/>
              <a:t>getNEs</a:t>
            </a:r>
            <a:r>
              <a:rPr lang="en-US" dirty="0" smtClean="0"/>
              <a:t>: returns the information about the </a:t>
            </a:r>
            <a:r>
              <a:rPr lang="en-US" dirty="0"/>
              <a:t>n</a:t>
            </a:r>
            <a:r>
              <a:rPr lang="en-US" dirty="0" smtClean="0"/>
              <a:t>etwork elements.</a:t>
            </a:r>
          </a:p>
        </p:txBody>
      </p:sp>
    </p:spTree>
    <p:extLst>
      <p:ext uri="{BB962C8B-B14F-4D97-AF65-F5344CB8AC3E}">
        <p14:creationId xmlns:p14="http://schemas.microsoft.com/office/powerpoint/2010/main" val="1793047352"/>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Tema do Office">
  <a:themeElements>
    <a:clrScheme name="Escritório">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Escritório">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critório">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2436</TotalTime>
  <Words>1838</Words>
  <Application>Microsoft Macintosh PowerPoint</Application>
  <PresentationFormat>On-screen Show (4:3)</PresentationFormat>
  <Paragraphs>272</Paragraphs>
  <Slides>37</Slides>
  <Notes>1</Notes>
  <HiddenSlides>10</HiddenSlides>
  <MMClips>0</MMClips>
  <ScaleCrop>false</ScaleCrop>
  <HeadingPairs>
    <vt:vector size="4" baseType="variant">
      <vt:variant>
        <vt:lpstr>Theme</vt:lpstr>
      </vt:variant>
      <vt:variant>
        <vt:i4>1</vt:i4>
      </vt:variant>
      <vt:variant>
        <vt:lpstr>Slide Titles</vt:lpstr>
      </vt:variant>
      <vt:variant>
        <vt:i4>37</vt:i4>
      </vt:variant>
    </vt:vector>
  </HeadingPairs>
  <TitlesOfParts>
    <vt:vector size="38" baseType="lpstr">
      <vt:lpstr>Office Theme</vt:lpstr>
      <vt:lpstr>Report on OpenDaylight (ODL) Plug-in for Padtec ROADMs</vt:lpstr>
      <vt:lpstr>Outline</vt:lpstr>
      <vt:lpstr>Abstract</vt:lpstr>
      <vt:lpstr>Goals</vt:lpstr>
      <vt:lpstr>SDN System Architecture</vt:lpstr>
      <vt:lpstr>Implementation ODL Plug-in</vt:lpstr>
      <vt:lpstr>ODL Plug-in</vt:lpstr>
      <vt:lpstr>ODL Plug-in</vt:lpstr>
      <vt:lpstr>ODL Plug-in: Interaction with the client application</vt:lpstr>
      <vt:lpstr>ODL Plug-in: Methods to increase and to decrease bandwidth</vt:lpstr>
      <vt:lpstr>ODL Plug-in INCREASE BANDWIDTH</vt:lpstr>
      <vt:lpstr>ODL Plug-in DECREASE BANDWIDTH</vt:lpstr>
      <vt:lpstr>Padtec RESTful Architecture</vt:lpstr>
      <vt:lpstr>Padtec RESTful North Bound API</vt:lpstr>
      <vt:lpstr>System Features</vt:lpstr>
      <vt:lpstr>Client Application</vt:lpstr>
      <vt:lpstr>Super Computing 2014 </vt:lpstr>
      <vt:lpstr>SC14 Complete overview</vt:lpstr>
      <vt:lpstr>SC14 Complete overview</vt:lpstr>
      <vt:lpstr>Network Interfaces used in the Showfloor</vt:lpstr>
      <vt:lpstr>SC14 Demo Topology</vt:lpstr>
      <vt:lpstr>Padtec Directionless ROADM</vt:lpstr>
      <vt:lpstr>SC14 Demo Topology</vt:lpstr>
      <vt:lpstr>Directionless Interconnections</vt:lpstr>
      <vt:lpstr>Management of SC14</vt:lpstr>
      <vt:lpstr>Super Computing 2014  Results</vt:lpstr>
      <vt:lpstr>SC14 Demo Results by Prof. Harvey Newman</vt:lpstr>
      <vt:lpstr>Results</vt:lpstr>
      <vt:lpstr>Lightwave Online: Padtec demos SDN-controlled  directionless ROADM at SC14</vt:lpstr>
      <vt:lpstr>1.55 Tbps peak rate - memory to memory transfer</vt:lpstr>
      <vt:lpstr>1 Tbps peak rate – disc to memory transfer</vt:lpstr>
      <vt:lpstr>Load of the channels in the demo</vt:lpstr>
      <vt:lpstr>Performing a command to decrease the bandwidth between nodes 1 and 2</vt:lpstr>
      <vt:lpstr>Pictures of the Caltech Booth</vt:lpstr>
      <vt:lpstr>Pictures of the iCAIR Booth</vt:lpstr>
      <vt:lpstr>Pictures of the Vanderbilt Booth</vt:lpstr>
      <vt:lpstr>SC14 Team</vt:lpstr>
    </vt:vector>
  </TitlesOfParts>
  <Company>Instituto Federal de Alagoas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Relatório SC14</dc:title>
  <dc:creator>Alaelson Jatobá</dc:creator>
  <cp:lastModifiedBy>Alaelson Jatobá</cp:lastModifiedBy>
  <cp:revision>96</cp:revision>
  <dcterms:created xsi:type="dcterms:W3CDTF">2014-11-28T22:32:49Z</dcterms:created>
  <dcterms:modified xsi:type="dcterms:W3CDTF">2015-06-17T14:27:16Z</dcterms:modified>
</cp:coreProperties>
</file>